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89" r:id="rId15"/>
    <p:sldId id="261" r:id="rId16"/>
    <p:sldId id="266" r:id="rId17"/>
    <p:sldId id="272" r:id="rId18"/>
    <p:sldId id="291" r:id="rId19"/>
    <p:sldId id="292" r:id="rId20"/>
    <p:sldId id="264" r:id="rId21"/>
    <p:sldId id="294" r:id="rId22"/>
    <p:sldId id="295" r:id="rId23"/>
    <p:sldId id="284" r:id="rId24"/>
    <p:sldId id="285" r:id="rId25"/>
    <p:sldId id="297" r:id="rId26"/>
    <p:sldId id="268" r:id="rId27"/>
    <p:sldId id="256" r:id="rId28"/>
    <p:sldId id="287" r:id="rId29"/>
    <p:sldId id="302" r:id="rId30"/>
    <p:sldId id="303" r:id="rId31"/>
    <p:sldId id="301" r:id="rId32"/>
    <p:sldId id="288" r:id="rId3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72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934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6640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687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3318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25620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7642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762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036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00428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44338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51542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442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829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264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640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839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70318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659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478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496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04167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40072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5228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37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0002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495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3708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985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92124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592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30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5915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27964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94372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688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29309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951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8854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9606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614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355342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608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024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04308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51564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50764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93698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43589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8376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083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647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5069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9136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01349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624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1930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225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31742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41674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28540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9060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07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659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390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82535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3007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4508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3401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329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8699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207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858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15790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357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664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33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3799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78674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18479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14823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0583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500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2396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139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29214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014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58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421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7581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56140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111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47065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351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031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131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263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52473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83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79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700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247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0261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65734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06191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286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70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60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85487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65594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3300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01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777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34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1943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03623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4544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780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669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314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5441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23385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8424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3636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362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0874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9087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61095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51928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15641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857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9559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00625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41131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550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314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7827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8794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64779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58576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273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491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776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04479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142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042444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299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837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162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5323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23100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262079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298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098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jpe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80" y="3652664"/>
            <a:ext cx="5461000" cy="576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6736" y="8261176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Na </a:t>
            </a:r>
            <a:r>
              <a:rPr lang="en-US" sz="1400" dirty="0" err="1"/>
              <a:t>podstawie</a:t>
            </a:r>
            <a:r>
              <a:rPr lang="en-US" sz="1400" dirty="0"/>
              <a:t>: </a:t>
            </a:r>
            <a:r>
              <a:rPr lang="en-US" sz="1400" dirty="0" err="1"/>
              <a:t>Trucolo</a:t>
            </a:r>
            <a:r>
              <a:rPr lang="en-US" sz="1400" dirty="0"/>
              <a:t> et al. Single-neuron dynamics in human focal epilepsy. Nature </a:t>
            </a:r>
            <a:r>
              <a:rPr lang="en-US" sz="1400" dirty="0" err="1"/>
              <a:t>Neurosci</a:t>
            </a:r>
            <a:r>
              <a:rPr lang="en-US" sz="1400" dirty="0"/>
              <a:t>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760" y="1348408"/>
            <a:ext cx="11449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err="1"/>
              <a:t>Padaczka</a:t>
            </a:r>
            <a:r>
              <a:rPr lang="en-US" sz="2400" dirty="0"/>
              <a:t> jest to </a:t>
            </a:r>
            <a:r>
              <a:rPr lang="en-US" sz="2400" dirty="0" err="1"/>
              <a:t>zaburzenie</a:t>
            </a:r>
            <a:r>
              <a:rPr lang="en-US" sz="2400" dirty="0"/>
              <a:t> </a:t>
            </a:r>
            <a:r>
              <a:rPr lang="en-US" sz="2400" dirty="0" err="1"/>
              <a:t>neurologiczne</a:t>
            </a:r>
            <a:r>
              <a:rPr lang="en-US" sz="2400" dirty="0"/>
              <a:t> </a:t>
            </a:r>
            <a:r>
              <a:rPr lang="en-US" sz="2400" dirty="0" err="1"/>
              <a:t>cechujące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pojawianiem</a:t>
            </a:r>
            <a:r>
              <a:rPr lang="en-US" sz="2400" dirty="0"/>
              <a:t> od </a:t>
            </a:r>
            <a:r>
              <a:rPr lang="en-US" sz="2400" dirty="0" err="1"/>
              <a:t>czasu</a:t>
            </a:r>
            <a:r>
              <a:rPr lang="en-US" sz="2400" dirty="0"/>
              <a:t> do </a:t>
            </a:r>
            <a:r>
              <a:rPr lang="en-US" sz="2400" dirty="0" err="1"/>
              <a:t>czasu</a:t>
            </a:r>
            <a:r>
              <a:rPr lang="en-US" sz="2400" dirty="0"/>
              <a:t> </a:t>
            </a:r>
            <a:r>
              <a:rPr lang="en-US" sz="2400" dirty="0" err="1"/>
              <a:t>przejściowych</a:t>
            </a:r>
            <a:r>
              <a:rPr lang="en-US" sz="2400" dirty="0"/>
              <a:t> </a:t>
            </a:r>
            <a:r>
              <a:rPr lang="en-US" sz="2400" dirty="0" err="1"/>
              <a:t>zaburzeń</a:t>
            </a:r>
            <a:r>
              <a:rPr lang="en-US" sz="2400" dirty="0"/>
              <a:t> </a:t>
            </a:r>
            <a:r>
              <a:rPr lang="en-US" sz="2400" dirty="0" err="1"/>
              <a:t>elektrycznej</a:t>
            </a:r>
            <a:r>
              <a:rPr lang="en-US" sz="2400" dirty="0"/>
              <a:t> </a:t>
            </a:r>
            <a:r>
              <a:rPr lang="en-US" sz="2400" dirty="0" err="1"/>
              <a:t>czynności</a:t>
            </a:r>
            <a:r>
              <a:rPr lang="en-US" sz="2400" dirty="0"/>
              <a:t> </a:t>
            </a:r>
            <a:r>
              <a:rPr lang="en-US" sz="2400" dirty="0" err="1"/>
              <a:t>mózgu</a:t>
            </a:r>
            <a:r>
              <a:rPr lang="en-US" sz="2400" dirty="0"/>
              <a:t>.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err="1"/>
              <a:t>Napad</a:t>
            </a:r>
            <a:r>
              <a:rPr lang="en-US" sz="2400" dirty="0"/>
              <a:t> </a:t>
            </a:r>
            <a:r>
              <a:rPr lang="en-US" sz="2400" dirty="0" err="1"/>
              <a:t>padaczkowy</a:t>
            </a:r>
            <a:r>
              <a:rPr lang="en-US" sz="2400" dirty="0"/>
              <a:t> jest </a:t>
            </a:r>
            <a:r>
              <a:rPr lang="en-US" sz="2400" dirty="0" err="1"/>
              <a:t>wyrazem</a:t>
            </a:r>
            <a:r>
              <a:rPr lang="en-US" sz="2400" dirty="0"/>
              <a:t> </a:t>
            </a:r>
            <a:r>
              <a:rPr lang="en-US" sz="2400" dirty="0" err="1"/>
              <a:t>przejściowych</a:t>
            </a:r>
            <a:r>
              <a:rPr lang="en-US" sz="2400" dirty="0"/>
              <a:t> </a:t>
            </a:r>
            <a:r>
              <a:rPr lang="en-US" sz="2400" dirty="0" err="1"/>
              <a:t>zaburzeń</a:t>
            </a:r>
            <a:r>
              <a:rPr lang="en-US" sz="2400" dirty="0"/>
              <a:t> </a:t>
            </a:r>
            <a:r>
              <a:rPr lang="en-US" sz="2400" dirty="0" err="1"/>
              <a:t>czynności</a:t>
            </a:r>
            <a:r>
              <a:rPr lang="en-US" sz="2400" dirty="0"/>
              <a:t> </a:t>
            </a:r>
            <a:r>
              <a:rPr lang="en-US" sz="2400" dirty="0" err="1"/>
              <a:t>mózgu</a:t>
            </a:r>
            <a:r>
              <a:rPr lang="en-US" sz="2400" dirty="0"/>
              <a:t>, </a:t>
            </a:r>
            <a:r>
              <a:rPr lang="en-US" sz="2400" dirty="0" err="1"/>
              <a:t>polegających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nadmiernych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synchronicznych</a:t>
            </a:r>
            <a:r>
              <a:rPr lang="en-US" sz="2400" dirty="0"/>
              <a:t> </a:t>
            </a:r>
            <a:r>
              <a:rPr lang="en-US" sz="2400" dirty="0" err="1"/>
              <a:t>wyładowaniach</a:t>
            </a:r>
            <a:r>
              <a:rPr lang="en-US" sz="2400" dirty="0"/>
              <a:t> </a:t>
            </a:r>
            <a:r>
              <a:rPr lang="en-US" sz="2400" dirty="0" err="1"/>
              <a:t>elektrycznych</a:t>
            </a:r>
            <a:r>
              <a:rPr lang="en-US" sz="2400" dirty="0"/>
              <a:t> w </a:t>
            </a:r>
            <a:r>
              <a:rPr lang="en-US" sz="2400" dirty="0" err="1"/>
              <a:t>grupach</a:t>
            </a:r>
            <a:r>
              <a:rPr lang="en-US" sz="2400" dirty="0"/>
              <a:t> </a:t>
            </a:r>
            <a:r>
              <a:rPr lang="en-US" sz="2400" dirty="0" err="1"/>
              <a:t>neuronów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0464800" cy="800100"/>
          </a:xfrm>
          <a:ln/>
        </p:spPr>
        <p:txBody>
          <a:bodyPr/>
          <a:lstStyle/>
          <a:p>
            <a:r>
              <a:rPr lang="en-US" sz="3200" dirty="0" err="1" smtClean="0">
                <a:solidFill>
                  <a:srgbClr val="003DCC"/>
                </a:solidFill>
              </a:rPr>
              <a:t>Padaczka</a:t>
            </a:r>
            <a:endParaRPr lang="en-US" sz="3200" dirty="0">
              <a:solidFill>
                <a:srgbClr val="003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31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xfrm>
            <a:off x="825500" y="190500"/>
            <a:ext cx="11341100" cy="5334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Mózg świnki morskiej </a:t>
            </a:r>
            <a:r>
              <a:rPr lang="en-US" sz="3200" i="1">
                <a:solidFill>
                  <a:srgbClr val="003DCC"/>
                </a:solidFill>
              </a:rPr>
              <a:t>in vitro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41400"/>
            <a:ext cx="297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429000"/>
            <a:ext cx="77343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rot="10800000" flipH="1">
            <a:off x="4127500" y="2654300"/>
            <a:ext cx="5426075" cy="2862263"/>
          </a:xfrm>
          <a:prstGeom prst="line">
            <a:avLst/>
          </a:prstGeom>
          <a:noFill/>
          <a:ln w="38100" cap="flat">
            <a:solidFill>
              <a:srgbClr val="FE936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rot="10800000" flipH="1">
            <a:off x="3251200" y="3670300"/>
            <a:ext cx="6302375" cy="3327400"/>
          </a:xfrm>
          <a:prstGeom prst="line">
            <a:avLst/>
          </a:prstGeom>
          <a:noFill/>
          <a:ln w="38100" cap="flat">
            <a:solidFill>
              <a:srgbClr val="FE936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rot="10800000" flipH="1">
            <a:off x="5740400" y="5527675"/>
            <a:ext cx="4029075" cy="2105025"/>
          </a:xfrm>
          <a:prstGeom prst="line">
            <a:avLst/>
          </a:prstGeom>
          <a:noFill/>
          <a:ln w="38100" cap="flat">
            <a:solidFill>
              <a:srgbClr val="FE936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rot="10800000" flipH="1">
            <a:off x="5969000" y="6680200"/>
            <a:ext cx="3708400" cy="1955800"/>
          </a:xfrm>
          <a:prstGeom prst="line">
            <a:avLst/>
          </a:prstGeom>
          <a:noFill/>
          <a:ln w="38100" cap="flat">
            <a:solidFill>
              <a:srgbClr val="FE936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9691688" y="2241550"/>
            <a:ext cx="2844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Lniane nici zamykające naczynia krwionośne. Pokazana nić zamyka tętnicę szyjną. 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9779000" y="3429000"/>
            <a:ext cx="2755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Elektroda (skręcony drut wykonany ze srebra) do stymulacji bocznego pasma węchowego (LOT)  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9779000" y="5156200"/>
            <a:ext cx="2755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16-kanałowa sonda silikonowa do warstwowych pomiarów potencjału zewnątrzkmórkowego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9906000" y="6438900"/>
            <a:ext cx="2628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Szklana mikropipeta do pomiarów zewnątrz- lub wewnątrzkomórkowych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68" y="2428528"/>
            <a:ext cx="4610100" cy="665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792" y="268288"/>
            <a:ext cx="113245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3366FF"/>
                </a:solidFill>
              </a:rPr>
              <a:t>Sygnały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err="1">
                <a:solidFill>
                  <a:srgbClr val="3366FF"/>
                </a:solidFill>
              </a:rPr>
              <a:t>rejestrowane</a:t>
            </a:r>
            <a:r>
              <a:rPr lang="en-US" sz="3200" dirty="0">
                <a:solidFill>
                  <a:srgbClr val="3366FF"/>
                </a:solidFill>
              </a:rPr>
              <a:t> w </a:t>
            </a:r>
            <a:r>
              <a:rPr lang="en-US" sz="3200" dirty="0" err="1">
                <a:solidFill>
                  <a:srgbClr val="3366FF"/>
                </a:solidFill>
              </a:rPr>
              <a:t>obszarze</a:t>
            </a:r>
            <a:r>
              <a:rPr lang="en-US" sz="3200" dirty="0">
                <a:solidFill>
                  <a:srgbClr val="3366FF"/>
                </a:solidFill>
              </a:rPr>
              <a:t> EC </a:t>
            </a:r>
            <a:r>
              <a:rPr lang="en-US" sz="3200" dirty="0" err="1">
                <a:solidFill>
                  <a:srgbClr val="3366FF"/>
                </a:solidFill>
              </a:rPr>
              <a:t>mózgu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err="1">
                <a:solidFill>
                  <a:srgbClr val="3366FF"/>
                </a:solidFill>
              </a:rPr>
              <a:t>świnki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err="1">
                <a:solidFill>
                  <a:srgbClr val="3366FF"/>
                </a:solidFill>
              </a:rPr>
              <a:t>morskiej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i="1" dirty="0">
                <a:solidFill>
                  <a:srgbClr val="3366FF"/>
                </a:solidFill>
              </a:rPr>
              <a:t>in vitro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72" y="1924472"/>
            <a:ext cx="4800600" cy="181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8664" y="3652664"/>
            <a:ext cx="123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irregular</a:t>
            </a:r>
          </a:p>
          <a:p>
            <a:r>
              <a:rPr lang="en-US" sz="1200" dirty="0"/>
              <a:t>spiking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0792" y="3652664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rhythmic</a:t>
            </a:r>
          </a:p>
          <a:p>
            <a:r>
              <a:rPr lang="en-US" sz="1200" dirty="0"/>
              <a:t>bursting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6616" y="1996480"/>
            <a:ext cx="1639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low-voltage fast activity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8734648" y="2356520"/>
            <a:ext cx="216024" cy="36004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9094688" y="3364632"/>
            <a:ext cx="288032" cy="28803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0678864" y="3364632"/>
            <a:ext cx="288032" cy="28803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5741078" y="4588768"/>
            <a:ext cx="723808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2. </a:t>
            </a:r>
            <a:r>
              <a:rPr lang="en-US" sz="1600" dirty="0" err="1" smtClean="0"/>
              <a:t>Blokada</a:t>
            </a:r>
            <a:r>
              <a:rPr lang="en-US" sz="1600" dirty="0" smtClean="0"/>
              <a:t> </a:t>
            </a:r>
            <a:r>
              <a:rPr lang="en-US" sz="1600" dirty="0" err="1"/>
              <a:t>wyładowań</a:t>
            </a:r>
            <a:r>
              <a:rPr lang="en-US" sz="1600" dirty="0"/>
              <a:t> w </a:t>
            </a:r>
            <a:r>
              <a:rPr lang="en-US" sz="1600" dirty="0" err="1"/>
              <a:t>komórkach</a:t>
            </a:r>
            <a:r>
              <a:rPr lang="en-US" sz="1600" dirty="0"/>
              <a:t> </a:t>
            </a:r>
            <a:r>
              <a:rPr lang="en-US" sz="1600" dirty="0" err="1"/>
              <a:t>piramidalnych</a:t>
            </a:r>
            <a:r>
              <a:rPr lang="en-US" sz="1600" dirty="0"/>
              <a:t>, </a:t>
            </a:r>
            <a:r>
              <a:rPr lang="en-US" sz="1600" dirty="0" err="1"/>
              <a:t>niskoamplitudowa</a:t>
            </a:r>
            <a:r>
              <a:rPr lang="en-US" sz="1600" dirty="0"/>
              <a:t> </a:t>
            </a:r>
            <a:r>
              <a:rPr lang="en-US" sz="1600" dirty="0" err="1"/>
              <a:t>aktywność</a:t>
            </a:r>
            <a:r>
              <a:rPr lang="en-US" sz="1600" dirty="0"/>
              <a:t> w </a:t>
            </a:r>
            <a:r>
              <a:rPr lang="en-US" sz="1600" dirty="0" err="1"/>
              <a:t>sygnałach</a:t>
            </a:r>
            <a:r>
              <a:rPr lang="en-US" sz="1600" dirty="0"/>
              <a:t> LFP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8365" y="5956920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3. </a:t>
            </a:r>
            <a:r>
              <a:rPr lang="en-US" sz="1600" dirty="0" err="1" smtClean="0"/>
              <a:t>Depolaryzacja</a:t>
            </a:r>
            <a:r>
              <a:rPr lang="en-US" sz="1600" dirty="0" smtClean="0"/>
              <a:t> </a:t>
            </a:r>
            <a:r>
              <a:rPr lang="en-US" sz="1600" dirty="0" err="1"/>
              <a:t>komórek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778365" y="7109048"/>
            <a:ext cx="4491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 err="1" smtClean="0"/>
              <a:t>Wzrost</a:t>
            </a:r>
            <a:r>
              <a:rPr lang="en-US" sz="1600" dirty="0" smtClean="0"/>
              <a:t> </a:t>
            </a:r>
            <a:r>
              <a:rPr lang="en-US" sz="1600" dirty="0" err="1"/>
              <a:t>wyładowań</a:t>
            </a:r>
            <a:r>
              <a:rPr lang="en-US" sz="1600" dirty="0"/>
              <a:t> w </a:t>
            </a:r>
            <a:r>
              <a:rPr lang="en-US" sz="1600" dirty="0" err="1"/>
              <a:t>interneuronach</a:t>
            </a:r>
            <a:r>
              <a:rPr lang="en-US" sz="1600" dirty="0"/>
              <a:t> </a:t>
            </a:r>
            <a:r>
              <a:rPr lang="en-US" sz="1600" dirty="0" err="1"/>
              <a:t>hamujących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0373" y="8261176"/>
            <a:ext cx="4312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4. </a:t>
            </a:r>
            <a:r>
              <a:rPr lang="en-US" sz="1600" dirty="0" err="1" smtClean="0"/>
              <a:t>Wzrost</a:t>
            </a:r>
            <a:r>
              <a:rPr lang="en-US" sz="1600" dirty="0" smtClean="0"/>
              <a:t> </a:t>
            </a:r>
            <a:r>
              <a:rPr lang="en-US" sz="1600" dirty="0" err="1"/>
              <a:t>zewnątrzkomórkowego</a:t>
            </a:r>
            <a:r>
              <a:rPr lang="en-US" sz="1600" dirty="0"/>
              <a:t> </a:t>
            </a:r>
            <a:r>
              <a:rPr lang="en-US" sz="1600" dirty="0" err="1"/>
              <a:t>stężenia</a:t>
            </a:r>
            <a:r>
              <a:rPr lang="en-US" sz="1600" dirty="0"/>
              <a:t> </a:t>
            </a:r>
            <a:r>
              <a:rPr lang="en-US" sz="1600" dirty="0" err="1"/>
              <a:t>potasu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605856" y="7541096"/>
            <a:ext cx="187220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677864" y="5308848"/>
            <a:ext cx="216024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181920" y="6388968"/>
            <a:ext cx="187220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1677864" y="8981256"/>
            <a:ext cx="3384376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7768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xfrm>
            <a:off x="525736" y="412304"/>
            <a:ext cx="11620500" cy="648072"/>
          </a:xfrm>
          <a:ln/>
        </p:spPr>
        <p:txBody>
          <a:bodyPr/>
          <a:lstStyle/>
          <a:p>
            <a:r>
              <a:rPr lang="en-US" sz="3200" dirty="0" err="1">
                <a:solidFill>
                  <a:srgbClr val="003DCC"/>
                </a:solidFill>
              </a:rPr>
              <a:t>Hipoteza</a:t>
            </a:r>
            <a:r>
              <a:rPr lang="en-US" sz="3200" dirty="0">
                <a:solidFill>
                  <a:srgbClr val="003DCC"/>
                </a:solidFill>
              </a:rPr>
              <a:t/>
            </a:r>
            <a:br>
              <a:rPr lang="en-US" sz="3200" dirty="0">
                <a:solidFill>
                  <a:srgbClr val="003DCC"/>
                </a:solidFill>
              </a:rPr>
            </a:br>
            <a:endParaRPr lang="en-US" sz="3200" i="1" dirty="0">
              <a:solidFill>
                <a:srgbClr val="003DCC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300" y="40386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9169400" y="-741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pic>
        <p:nvPicPr>
          <p:cNvPr id="266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841500"/>
            <a:ext cx="123698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825500" y="190500"/>
            <a:ext cx="11341100" cy="533400"/>
          </a:xfrm>
          <a:ln/>
        </p:spPr>
        <p:txBody>
          <a:bodyPr/>
          <a:lstStyle/>
          <a:p>
            <a:r>
              <a:rPr lang="en-US" sz="3200" dirty="0">
                <a:solidFill>
                  <a:srgbClr val="003DCC"/>
                </a:solidFill>
              </a:rPr>
              <a:t>Model </a:t>
            </a:r>
            <a:r>
              <a:rPr lang="en-US" sz="3200" dirty="0" err="1">
                <a:solidFill>
                  <a:srgbClr val="003DCC"/>
                </a:solidFill>
              </a:rPr>
              <a:t>obszaru</a:t>
            </a:r>
            <a:r>
              <a:rPr lang="en-US" sz="3200" dirty="0">
                <a:solidFill>
                  <a:srgbClr val="003DCC"/>
                </a:solidFill>
              </a:rPr>
              <a:t> EC </a:t>
            </a:r>
            <a:r>
              <a:rPr lang="en-US" sz="3200" dirty="0" err="1">
                <a:solidFill>
                  <a:srgbClr val="003DCC"/>
                </a:solidFill>
              </a:rPr>
              <a:t>hipokampa</a:t>
            </a:r>
            <a:endParaRPr lang="en-US" sz="3200" dirty="0">
              <a:solidFill>
                <a:srgbClr val="003DCC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300" y="40386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9169400" y="-741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47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206500"/>
            <a:ext cx="10972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>
          <a:xfrm>
            <a:off x="825500" y="190500"/>
            <a:ext cx="11341100" cy="5334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Napady padaczkowe </a:t>
            </a:r>
            <a:r>
              <a:rPr lang="en-US" sz="3200" i="1">
                <a:solidFill>
                  <a:srgbClr val="003DCC"/>
                </a:solidFill>
              </a:rPr>
              <a:t>in vitro</a:t>
            </a:r>
            <a:r>
              <a:rPr lang="en-US" sz="3200">
                <a:solidFill>
                  <a:srgbClr val="003DCC"/>
                </a:solidFill>
              </a:rPr>
              <a:t> i w modelu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300" y="40386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9169400" y="-741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2347913" y="1111250"/>
            <a:ext cx="262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Dane doświadczalne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8529638" y="1117600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2921000" y="1917700"/>
            <a:ext cx="1497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neuron piramidalny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2832100" y="3886200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interneuron hamujący</a:t>
            </a: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2625725" y="5994400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potas zewnątrzkomórkowy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7937500" y="5994400"/>
            <a:ext cx="2071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potas zewnątrzkomórkowy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8331200" y="3886200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interneuron hamujący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8255000" y="1917700"/>
            <a:ext cx="1497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neuron piramidalny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 rot="-5400000">
            <a:off x="1042193" y="6673057"/>
            <a:ext cx="53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mM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 rot="-5400000">
            <a:off x="1066007" y="4410869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mV</a:t>
            </a:r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 rot="-5400000">
            <a:off x="6349207" y="4506119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mV</a:t>
            </a:r>
          </a:p>
        </p:txBody>
      </p:sp>
      <p:sp>
        <p:nvSpPr>
          <p:cNvPr id="28689" name="Rectangle 17"/>
          <p:cNvSpPr>
            <a:spLocks/>
          </p:cNvSpPr>
          <p:nvPr/>
        </p:nvSpPr>
        <p:spPr bwMode="auto">
          <a:xfrm rot="-5400000">
            <a:off x="6349207" y="2524919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mV</a:t>
            </a:r>
          </a:p>
        </p:txBody>
      </p:sp>
      <p:sp>
        <p:nvSpPr>
          <p:cNvPr id="28690" name="Rectangle 18"/>
          <p:cNvSpPr>
            <a:spLocks/>
          </p:cNvSpPr>
          <p:nvPr/>
        </p:nvSpPr>
        <p:spPr bwMode="auto">
          <a:xfrm rot="-5400000">
            <a:off x="1066007" y="2524919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mV</a:t>
            </a:r>
          </a:p>
        </p:txBody>
      </p:sp>
      <p:sp>
        <p:nvSpPr>
          <p:cNvPr id="28691" name="Rectangle 19"/>
          <p:cNvSpPr>
            <a:spLocks/>
          </p:cNvSpPr>
          <p:nvPr/>
        </p:nvSpPr>
        <p:spPr bwMode="auto">
          <a:xfrm rot="-5400000">
            <a:off x="6419057" y="6671469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mM</a:t>
            </a:r>
          </a:p>
        </p:txBody>
      </p:sp>
      <p:sp>
        <p:nvSpPr>
          <p:cNvPr id="28692" name="Rectangle 20"/>
          <p:cNvSpPr>
            <a:spLocks/>
          </p:cNvSpPr>
          <p:nvPr/>
        </p:nvSpPr>
        <p:spPr bwMode="auto">
          <a:xfrm>
            <a:off x="3346450" y="76200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Czas (s)</a:t>
            </a:r>
          </a:p>
        </p:txBody>
      </p:sp>
      <p:sp>
        <p:nvSpPr>
          <p:cNvPr id="28693" name="Rectangle 21"/>
          <p:cNvSpPr>
            <a:spLocks/>
          </p:cNvSpPr>
          <p:nvPr/>
        </p:nvSpPr>
        <p:spPr bwMode="auto">
          <a:xfrm>
            <a:off x="8737600" y="76200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Czas (s)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68910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ChangeArrowheads="1"/>
          </p:cNvSpPr>
          <p:nvPr>
            <p:ph type="title"/>
          </p:nvPr>
        </p:nvSpPr>
        <p:spPr>
          <a:xfrm>
            <a:off x="736600" y="342900"/>
            <a:ext cx="11150600" cy="6985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Porównanie modelu z dynamiką i bez dynamiki jonów 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246313" y="1231900"/>
            <a:ext cx="248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 referencyjny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7223125" y="1333500"/>
            <a:ext cx="441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 ze stałymi stężeniami jonów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68910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2971800" y="2336800"/>
            <a:ext cx="1497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neuron piramidalny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2882900" y="4305300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interneuron hamujący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679700" y="6413500"/>
            <a:ext cx="2071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potas zewnątrzkomórkowy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 rot="-5400000">
            <a:off x="1097757" y="7090569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mM</a:t>
            </a: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 rot="-5400000">
            <a:off x="1116807" y="4836319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mV</a:t>
            </a:r>
          </a:p>
        </p:txBody>
      </p:sp>
      <p:sp>
        <p:nvSpPr>
          <p:cNvPr id="29707" name="Rectangle 11"/>
          <p:cNvSpPr>
            <a:spLocks/>
          </p:cNvSpPr>
          <p:nvPr/>
        </p:nvSpPr>
        <p:spPr bwMode="auto">
          <a:xfrm rot="-5400000">
            <a:off x="1116807" y="2944019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mV</a:t>
            </a:r>
          </a:p>
        </p:txBody>
      </p:sp>
      <p:sp>
        <p:nvSpPr>
          <p:cNvPr id="29708" name="Rectangle 12"/>
          <p:cNvSpPr>
            <a:spLocks/>
          </p:cNvSpPr>
          <p:nvPr/>
        </p:nvSpPr>
        <p:spPr bwMode="auto">
          <a:xfrm>
            <a:off x="3403600" y="80391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Czas (s)</a:t>
            </a:r>
          </a:p>
        </p:txBody>
      </p: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6781800" y="2400300"/>
            <a:ext cx="3570288" cy="6070600"/>
            <a:chOff x="0" y="0"/>
            <a:chExt cx="2249" cy="3824"/>
          </a:xfrm>
        </p:grpSpPr>
        <p:sp>
          <p:nvSpPr>
            <p:cNvPr id="29710" name="Rectangle 14"/>
            <p:cNvSpPr>
              <a:spLocks/>
            </p:cNvSpPr>
            <p:nvPr/>
          </p:nvSpPr>
          <p:spPr bwMode="auto">
            <a:xfrm>
              <a:off x="1128" y="0"/>
              <a:ext cx="9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neuron piramidalny</a:t>
              </a:r>
            </a:p>
          </p:txBody>
        </p:sp>
        <p:sp>
          <p:nvSpPr>
            <p:cNvPr id="29711" name="Rectangle 15"/>
            <p:cNvSpPr>
              <a:spLocks/>
            </p:cNvSpPr>
            <p:nvPr/>
          </p:nvSpPr>
          <p:spPr bwMode="auto">
            <a:xfrm>
              <a:off x="1072" y="1240"/>
              <a:ext cx="10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interneuron hamujący</a:t>
              </a:r>
            </a:p>
          </p:txBody>
        </p:sp>
        <p:sp>
          <p:nvSpPr>
            <p:cNvPr id="29712" name="Rectangle 16"/>
            <p:cNvSpPr>
              <a:spLocks/>
            </p:cNvSpPr>
            <p:nvPr/>
          </p:nvSpPr>
          <p:spPr bwMode="auto">
            <a:xfrm>
              <a:off x="944" y="2568"/>
              <a:ext cx="1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potas zewnątrzkomórkowy</a:t>
              </a:r>
            </a:p>
          </p:txBody>
        </p:sp>
        <p:sp>
          <p:nvSpPr>
            <p:cNvPr id="29713" name="Rectangle 17"/>
            <p:cNvSpPr>
              <a:spLocks/>
            </p:cNvSpPr>
            <p:nvPr/>
          </p:nvSpPr>
          <p:spPr bwMode="auto">
            <a:xfrm rot="-5400000">
              <a:off x="-51" y="2995"/>
              <a:ext cx="33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mM</a:t>
              </a:r>
            </a:p>
          </p:txBody>
        </p:sp>
        <p:sp>
          <p:nvSpPr>
            <p:cNvPr id="29714" name="Rectangle 18"/>
            <p:cNvSpPr>
              <a:spLocks/>
            </p:cNvSpPr>
            <p:nvPr/>
          </p:nvSpPr>
          <p:spPr bwMode="auto">
            <a:xfrm rot="-5400000">
              <a:off x="-39" y="1575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mV</a:t>
              </a:r>
            </a:p>
          </p:txBody>
        </p:sp>
        <p:sp>
          <p:nvSpPr>
            <p:cNvPr id="29715" name="Rectangle 19"/>
            <p:cNvSpPr>
              <a:spLocks/>
            </p:cNvSpPr>
            <p:nvPr/>
          </p:nvSpPr>
          <p:spPr bwMode="auto">
            <a:xfrm rot="-5400000">
              <a:off x="-39" y="383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mV</a:t>
              </a:r>
            </a:p>
          </p:txBody>
        </p:sp>
        <p:sp>
          <p:nvSpPr>
            <p:cNvPr id="29716" name="Rectangle 20"/>
            <p:cNvSpPr>
              <a:spLocks/>
            </p:cNvSpPr>
            <p:nvPr/>
          </p:nvSpPr>
          <p:spPr bwMode="auto">
            <a:xfrm>
              <a:off x="1400" y="3592"/>
              <a:ext cx="53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Czas (s)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xfrm>
            <a:off x="736600" y="342900"/>
            <a:ext cx="11150600" cy="6985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Nanocząstki w medycynie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190500" y="8788400"/>
            <a:ext cx="12344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Na podstawie: Nuria Sanvicens and M. Pilar Marco. Multifunctional nanoparticles - properties and prospects for their use in human medicine. Trends in Biotechnology Vol.26 No.8, 2008.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458788" y="1860550"/>
            <a:ext cx="1207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Nanocząstki są coraz częściej stosowane w medycynie do obrazowania, diagnozy i terapii.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527300"/>
            <a:ext cx="9766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/>
          </p:cNvSpPr>
          <p:nvPr/>
        </p:nvSpPr>
        <p:spPr bwMode="auto">
          <a:xfrm>
            <a:off x="457200" y="7842250"/>
            <a:ext cx="12433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Przykłady nanocząstek. (a) Nanocząstki organiczne. Od lewej do prawej: liposomy, dendrymery i nanorurki węglowe. (b) Nanocząstki nieorganiczne. Od lewej do prawej: kropki kwantowe, nanocząstki magnetyczne i nanocząstki złota.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47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>
          <a:xfrm>
            <a:off x="825500" y="190500"/>
            <a:ext cx="11341100" cy="5334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Model z nanocząstkami wspomagającymi buforowanie potasu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300" y="40386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/>
          </p:cNvSpPr>
          <p:nvPr/>
        </p:nvSpPr>
        <p:spPr bwMode="auto">
          <a:xfrm>
            <a:off x="6299200" y="-2971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9169400" y="-741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2325688" y="1352550"/>
            <a:ext cx="3643312" cy="2679700"/>
            <a:chOff x="0" y="0"/>
            <a:chExt cx="2295" cy="1688"/>
          </a:xfrm>
        </p:grpSpPr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1273" y="1112"/>
              <a:ext cx="102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absorb </a:t>
              </a:r>
            </a:p>
            <a:p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if [K]</a:t>
              </a:r>
              <a:r>
                <a:rPr lang="en-US" sz="2800" baseline="-60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o</a:t>
              </a:r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&gt;3.5</a:t>
              </a:r>
            </a:p>
          </p:txBody>
        </p:sp>
        <p:sp>
          <p:nvSpPr>
            <p:cNvPr id="31752" name="Rectangle 8"/>
            <p:cNvSpPr>
              <a:spLocks/>
            </p:cNvSpPr>
            <p:nvPr/>
          </p:nvSpPr>
          <p:spPr bwMode="auto">
            <a:xfrm>
              <a:off x="0" y="0"/>
              <a:ext cx="102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release</a:t>
              </a:r>
            </a:p>
            <a:p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if [K]</a:t>
              </a:r>
              <a:r>
                <a:rPr lang="en-US" sz="2800" baseline="-60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o</a:t>
              </a:r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&lt;3.5</a:t>
              </a:r>
            </a:p>
          </p:txBody>
        </p:sp>
        <p:grpSp>
          <p:nvGrpSpPr>
            <p:cNvPr id="31753" name="Group 9"/>
            <p:cNvGrpSpPr>
              <a:grpSpLocks/>
            </p:cNvGrpSpPr>
            <p:nvPr/>
          </p:nvGrpSpPr>
          <p:grpSpPr bwMode="auto">
            <a:xfrm>
              <a:off x="1142" y="396"/>
              <a:ext cx="716" cy="708"/>
              <a:chOff x="0" y="0"/>
              <a:chExt cx="716" cy="708"/>
            </a:xfrm>
          </p:grpSpPr>
          <p:sp>
            <p:nvSpPr>
              <p:cNvPr id="31754" name="Oval 10"/>
              <p:cNvSpPr>
                <a:spLocks/>
              </p:cNvSpPr>
              <p:nvPr/>
            </p:nvSpPr>
            <p:spPr bwMode="auto">
              <a:xfrm>
                <a:off x="144" y="112"/>
                <a:ext cx="440" cy="456"/>
              </a:xfrm>
              <a:prstGeom prst="ellipse">
                <a:avLst/>
              </a:prstGeom>
              <a:gradFill rotWithShape="0">
                <a:gsLst>
                  <a:gs pos="0">
                    <a:srgbClr val="FFC502"/>
                  </a:gs>
                  <a:gs pos="64249">
                    <a:srgbClr val="FF8419"/>
                  </a:gs>
                  <a:gs pos="100000">
                    <a:srgbClr val="FF4330"/>
                  </a:gs>
                </a:gsLst>
                <a:path path="rect">
                  <a:fillToRect l="50000" t="50000" r="50000" b="50000"/>
                </a:path>
              </a:gradFill>
              <a:ln w="25400" cap="flat">
                <a:solidFill>
                  <a:srgbClr val="2A9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5" name="Oval 11"/>
              <p:cNvSpPr>
                <a:spLocks/>
              </p:cNvSpPr>
              <p:nvPr/>
            </p:nvSpPr>
            <p:spPr bwMode="auto">
              <a:xfrm>
                <a:off x="344" y="0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6" name="Oval 12"/>
              <p:cNvSpPr>
                <a:spLocks/>
              </p:cNvSpPr>
              <p:nvPr/>
            </p:nvSpPr>
            <p:spPr bwMode="auto">
              <a:xfrm rot="-5400000">
                <a:off x="552" y="200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7" name="Oval 13"/>
              <p:cNvSpPr>
                <a:spLocks/>
              </p:cNvSpPr>
              <p:nvPr/>
            </p:nvSpPr>
            <p:spPr bwMode="auto">
              <a:xfrm rot="-5400000">
                <a:off x="108" y="204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8" name="Oval 14"/>
              <p:cNvSpPr>
                <a:spLocks/>
              </p:cNvSpPr>
              <p:nvPr/>
            </p:nvSpPr>
            <p:spPr bwMode="auto">
              <a:xfrm>
                <a:off x="332" y="436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9" name="Oval 15"/>
              <p:cNvSpPr>
                <a:spLocks/>
              </p:cNvSpPr>
              <p:nvPr/>
            </p:nvSpPr>
            <p:spPr bwMode="auto">
              <a:xfrm rot="-2700000">
                <a:off x="191" y="39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60" name="Oval 16"/>
              <p:cNvSpPr>
                <a:spLocks/>
              </p:cNvSpPr>
              <p:nvPr/>
            </p:nvSpPr>
            <p:spPr bwMode="auto">
              <a:xfrm rot="-2700000">
                <a:off x="519" y="363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61" name="Oval 17"/>
              <p:cNvSpPr>
                <a:spLocks/>
              </p:cNvSpPr>
              <p:nvPr/>
            </p:nvSpPr>
            <p:spPr bwMode="auto">
              <a:xfrm rot="2700000">
                <a:off x="492" y="60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62" name="Oval 18"/>
              <p:cNvSpPr>
                <a:spLocks/>
              </p:cNvSpPr>
              <p:nvPr/>
            </p:nvSpPr>
            <p:spPr bwMode="auto">
              <a:xfrm rot="2700000">
                <a:off x="191" y="363"/>
                <a:ext cx="56" cy="272"/>
              </a:xfrm>
              <a:prstGeom prst="ellipse">
                <a:avLst/>
              </a:prstGeom>
              <a:solidFill>
                <a:srgbClr val="722CFD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1022" y="532"/>
              <a:ext cx="376" cy="15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1574" y="868"/>
              <a:ext cx="202" cy="3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9791700" y="6299200"/>
            <a:ext cx="1136650" cy="1123950"/>
            <a:chOff x="0" y="0"/>
            <a:chExt cx="716" cy="708"/>
          </a:xfrm>
        </p:grpSpPr>
        <p:sp>
          <p:nvSpPr>
            <p:cNvPr id="31766" name="Oval 22"/>
            <p:cNvSpPr>
              <a:spLocks/>
            </p:cNvSpPr>
            <p:nvPr/>
          </p:nvSpPr>
          <p:spPr bwMode="auto">
            <a:xfrm>
              <a:off x="144" y="112"/>
              <a:ext cx="440" cy="456"/>
            </a:xfrm>
            <a:prstGeom prst="ellipse">
              <a:avLst/>
            </a:prstGeom>
            <a:gradFill rotWithShape="0">
              <a:gsLst>
                <a:gs pos="0">
                  <a:srgbClr val="FFC502"/>
                </a:gs>
                <a:gs pos="64249">
                  <a:srgbClr val="FF8419"/>
                </a:gs>
                <a:gs pos="100000">
                  <a:srgbClr val="FF4330"/>
                </a:gs>
              </a:gsLst>
              <a:path path="rect">
                <a:fillToRect l="50000" t="50000" r="50000" b="50000"/>
              </a:path>
            </a:gradFill>
            <a:ln w="25400" cap="flat">
              <a:solidFill>
                <a:srgbClr val="2A96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7" name="Oval 23"/>
            <p:cNvSpPr>
              <a:spLocks/>
            </p:cNvSpPr>
            <p:nvPr/>
          </p:nvSpPr>
          <p:spPr bwMode="auto">
            <a:xfrm>
              <a:off x="344" y="0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8" name="Oval 24"/>
            <p:cNvSpPr>
              <a:spLocks/>
            </p:cNvSpPr>
            <p:nvPr/>
          </p:nvSpPr>
          <p:spPr bwMode="auto">
            <a:xfrm rot="-5400000">
              <a:off x="552" y="200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9" name="Oval 25"/>
            <p:cNvSpPr>
              <a:spLocks/>
            </p:cNvSpPr>
            <p:nvPr/>
          </p:nvSpPr>
          <p:spPr bwMode="auto">
            <a:xfrm rot="-5400000">
              <a:off x="108" y="204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0" name="Oval 26"/>
            <p:cNvSpPr>
              <a:spLocks/>
            </p:cNvSpPr>
            <p:nvPr/>
          </p:nvSpPr>
          <p:spPr bwMode="auto">
            <a:xfrm>
              <a:off x="332" y="436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Oval 27"/>
            <p:cNvSpPr>
              <a:spLocks/>
            </p:cNvSpPr>
            <p:nvPr/>
          </p:nvSpPr>
          <p:spPr bwMode="auto">
            <a:xfrm rot="-2700000">
              <a:off x="191" y="39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Oval 28"/>
            <p:cNvSpPr>
              <a:spLocks/>
            </p:cNvSpPr>
            <p:nvPr/>
          </p:nvSpPr>
          <p:spPr bwMode="auto">
            <a:xfrm rot="-2700000">
              <a:off x="519" y="363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3" name="Oval 29"/>
            <p:cNvSpPr>
              <a:spLocks/>
            </p:cNvSpPr>
            <p:nvPr/>
          </p:nvSpPr>
          <p:spPr bwMode="auto">
            <a:xfrm rot="2700000">
              <a:off x="492" y="60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Oval 30"/>
            <p:cNvSpPr>
              <a:spLocks/>
            </p:cNvSpPr>
            <p:nvPr/>
          </p:nvSpPr>
          <p:spPr bwMode="auto">
            <a:xfrm rot="2700000">
              <a:off x="191" y="363"/>
              <a:ext cx="56" cy="272"/>
            </a:xfrm>
            <a:prstGeom prst="ellipse">
              <a:avLst/>
            </a:prstGeom>
            <a:solidFill>
              <a:srgbClr val="722CF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xfrm>
            <a:off x="1638300" y="304800"/>
            <a:ext cx="9042400" cy="6985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Nanoterapia - symulacja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3510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733800" y="2146300"/>
            <a:ext cx="3570288" cy="6070600"/>
            <a:chOff x="0" y="0"/>
            <a:chExt cx="2249" cy="3824"/>
          </a:xfrm>
        </p:grpSpPr>
        <p:sp>
          <p:nvSpPr>
            <p:cNvPr id="32772" name="Rectangle 4"/>
            <p:cNvSpPr>
              <a:spLocks/>
            </p:cNvSpPr>
            <p:nvPr/>
          </p:nvSpPr>
          <p:spPr bwMode="auto">
            <a:xfrm>
              <a:off x="1128" y="0"/>
              <a:ext cx="9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neuron piramidalny</a:t>
              </a:r>
            </a:p>
          </p:txBody>
        </p:sp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1072" y="1240"/>
              <a:ext cx="10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interneuron hamujący</a:t>
              </a:r>
            </a:p>
          </p:txBody>
        </p:sp>
        <p:sp>
          <p:nvSpPr>
            <p:cNvPr id="32774" name="Rectangle 6"/>
            <p:cNvSpPr>
              <a:spLocks/>
            </p:cNvSpPr>
            <p:nvPr/>
          </p:nvSpPr>
          <p:spPr bwMode="auto">
            <a:xfrm>
              <a:off x="944" y="2568"/>
              <a:ext cx="1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potas zewnątrzkomórkowy</a:t>
              </a:r>
            </a:p>
          </p:txBody>
        </p:sp>
        <p:sp>
          <p:nvSpPr>
            <p:cNvPr id="32775" name="Rectangle 7"/>
            <p:cNvSpPr>
              <a:spLocks/>
            </p:cNvSpPr>
            <p:nvPr/>
          </p:nvSpPr>
          <p:spPr bwMode="auto">
            <a:xfrm rot="-5400000">
              <a:off x="-51" y="2995"/>
              <a:ext cx="33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mM</a:t>
              </a:r>
            </a:p>
          </p:txBody>
        </p:sp>
        <p:sp>
          <p:nvSpPr>
            <p:cNvPr id="32776" name="Rectangle 8"/>
            <p:cNvSpPr>
              <a:spLocks/>
            </p:cNvSpPr>
            <p:nvPr/>
          </p:nvSpPr>
          <p:spPr bwMode="auto">
            <a:xfrm rot="-5400000">
              <a:off x="-39" y="1575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mV</a:t>
              </a:r>
            </a:p>
          </p:txBody>
        </p:sp>
        <p:sp>
          <p:nvSpPr>
            <p:cNvPr id="32777" name="Rectangle 9"/>
            <p:cNvSpPr>
              <a:spLocks/>
            </p:cNvSpPr>
            <p:nvPr/>
          </p:nvSpPr>
          <p:spPr bwMode="auto">
            <a:xfrm rot="-5400000">
              <a:off x="-39" y="383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mV</a:t>
              </a:r>
            </a:p>
          </p:txBody>
        </p:sp>
        <p:sp>
          <p:nvSpPr>
            <p:cNvPr id="32778" name="Rectangle 10"/>
            <p:cNvSpPr>
              <a:spLocks/>
            </p:cNvSpPr>
            <p:nvPr/>
          </p:nvSpPr>
          <p:spPr bwMode="auto">
            <a:xfrm>
              <a:off x="1400" y="3592"/>
              <a:ext cx="53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Czas (s)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1341100" cy="1016000"/>
          </a:xfrm>
          <a:ln/>
        </p:spPr>
        <p:txBody>
          <a:bodyPr/>
          <a:lstStyle/>
          <a:p>
            <a:r>
              <a:rPr lang="en-US" sz="3200" dirty="0" err="1">
                <a:solidFill>
                  <a:srgbClr val="003DCC"/>
                </a:solidFill>
              </a:rPr>
              <a:t>Wnioski</a:t>
            </a:r>
            <a:endParaRPr lang="en-US" sz="3200" dirty="0">
              <a:solidFill>
                <a:srgbClr val="003DCC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300" y="40386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299200" y="-2971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9169400" y="-741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Diffusion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863600" y="2406650"/>
            <a:ext cx="114808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1. Podczas (ogniskowych) napadów epileptycznych stężenia jonów wykazują znaczne odstępstwa od swoich normalnych wartości.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2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2. Pośród wszystkich jonów w mózgu, zmiany stężenia jonów potasu odgrywają najważniejszą role w generacji napadów epileptycznych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2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3. Napady ogniskowe rozpoczynają się od silnych wyładowań interneuronów hamujących. Zmiany stężeń jonów podtrzymują i kształtują przebieg napadu. Mechanizmy zakończenia napadu pozostają nieznane.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2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4. Nanoczastki buforujące jony potasu i wspomagające działanie astrocytów, mogą być podstawa leków antyepileptycznych nowej generacji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0464800" cy="800100"/>
          </a:xfrm>
          <a:ln/>
        </p:spPr>
        <p:txBody>
          <a:bodyPr/>
          <a:lstStyle/>
          <a:p>
            <a:r>
              <a:rPr lang="en-US" sz="3200" dirty="0" err="1">
                <a:solidFill>
                  <a:srgbClr val="003DCC"/>
                </a:solidFill>
              </a:rPr>
              <a:t>Tradycyjne</a:t>
            </a:r>
            <a:r>
              <a:rPr lang="en-US" sz="3200" dirty="0">
                <a:solidFill>
                  <a:srgbClr val="003DCC"/>
                </a:solidFill>
              </a:rPr>
              <a:t> </a:t>
            </a:r>
            <a:r>
              <a:rPr lang="en-US" sz="3200" dirty="0" err="1">
                <a:solidFill>
                  <a:srgbClr val="003DCC"/>
                </a:solidFill>
              </a:rPr>
              <a:t>spojrzenie</a:t>
            </a:r>
            <a:r>
              <a:rPr lang="en-US" sz="3200" dirty="0">
                <a:solidFill>
                  <a:srgbClr val="003DCC"/>
                </a:solidFill>
              </a:rPr>
              <a:t> </a:t>
            </a:r>
            <a:r>
              <a:rPr lang="en-US" sz="3200" dirty="0" err="1">
                <a:solidFill>
                  <a:srgbClr val="003DCC"/>
                </a:solidFill>
              </a:rPr>
              <a:t>na</a:t>
            </a:r>
            <a:r>
              <a:rPr lang="en-US" sz="3200" dirty="0">
                <a:solidFill>
                  <a:srgbClr val="003DCC"/>
                </a:solidFill>
              </a:rPr>
              <a:t> </a:t>
            </a:r>
            <a:r>
              <a:rPr lang="en-US" sz="3200" dirty="0" err="1">
                <a:solidFill>
                  <a:srgbClr val="003DCC"/>
                </a:solidFill>
              </a:rPr>
              <a:t>padaczkę</a:t>
            </a:r>
            <a:endParaRPr lang="en-US" sz="3200" dirty="0">
              <a:solidFill>
                <a:srgbClr val="003DCC"/>
              </a:solidFill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342900" y="1562100"/>
            <a:ext cx="11976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89000" indent="-571500" algn="l">
              <a:spcBef>
                <a:spcPts val="11400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Napady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są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spowodowane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zaburzeniem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równowagi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między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procesami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pobudzenia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hamowania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.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42900" y="2895600"/>
            <a:ext cx="1036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889000" indent="-571500" algn="l">
              <a:spcBef>
                <a:spcPts val="11400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Napady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są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związane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ze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wzmocnieniem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zwrotnych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połączeń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pobudzających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.  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372100"/>
            <a:ext cx="3848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372100"/>
            <a:ext cx="36195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890838" y="4413250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Równowaga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7864475" y="4419600"/>
            <a:ext cx="213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Brak równowagi</a:t>
            </a: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5143500" y="6591300"/>
            <a:ext cx="546100" cy="546100"/>
          </a:xfrm>
          <a:prstGeom prst="roundRect">
            <a:avLst>
              <a:gd name="adj" fmla="val 34880"/>
            </a:avLst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3" name="AutoShape 9"/>
          <p:cNvSpPr>
            <a:spLocks/>
          </p:cNvSpPr>
          <p:nvPr/>
        </p:nvSpPr>
        <p:spPr bwMode="auto">
          <a:xfrm>
            <a:off x="1790700" y="6477000"/>
            <a:ext cx="546100" cy="546100"/>
          </a:xfrm>
          <a:prstGeom prst="roundRect">
            <a:avLst>
              <a:gd name="adj" fmla="val 34880"/>
            </a:avLst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4" name="AutoShape 10"/>
          <p:cNvSpPr>
            <a:spLocks/>
          </p:cNvSpPr>
          <p:nvPr/>
        </p:nvSpPr>
        <p:spPr bwMode="auto">
          <a:xfrm>
            <a:off x="8801100" y="5346700"/>
            <a:ext cx="546100" cy="546100"/>
          </a:xfrm>
          <a:prstGeom prst="roundRect">
            <a:avLst>
              <a:gd name="adj" fmla="val 34880"/>
            </a:avLst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64" y="1276400"/>
            <a:ext cx="5764426" cy="7689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2080" y="9230380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/>
              <a:t>Na </a:t>
            </a:r>
            <a:r>
              <a:rPr lang="en-US" sz="1400" dirty="0" err="1"/>
              <a:t>podstawie</a:t>
            </a:r>
            <a:r>
              <a:rPr lang="en-US" sz="1400" dirty="0"/>
              <a:t>: Grasse DW, </a:t>
            </a:r>
            <a:r>
              <a:rPr lang="en-US" sz="1400" dirty="0" err="1"/>
              <a:t>Karunakaran</a:t>
            </a:r>
            <a:r>
              <a:rPr lang="en-US" sz="1400" dirty="0"/>
              <a:t> S, </a:t>
            </a:r>
            <a:r>
              <a:rPr lang="en-US" sz="1400" dirty="0" err="1"/>
              <a:t>Moxon</a:t>
            </a:r>
            <a:r>
              <a:rPr lang="en-US" sz="1400" dirty="0"/>
              <a:t> KA. Neuronal synchrony and the transition to spontaneous seizures. Experimental Neurology, 2013.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9364" y="124272"/>
            <a:ext cx="89677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Napady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epileptyczne</a:t>
            </a:r>
            <a:r>
              <a:rPr lang="en-US" sz="3200" dirty="0" smtClean="0">
                <a:solidFill>
                  <a:srgbClr val="0000FF"/>
                </a:solidFill>
              </a:rPr>
              <a:t> w </a:t>
            </a:r>
            <a:r>
              <a:rPr lang="en-US" sz="3200" dirty="0" err="1" smtClean="0">
                <a:solidFill>
                  <a:srgbClr val="0000FF"/>
                </a:solidFill>
              </a:rPr>
              <a:t>zwierzęcym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modelu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padaczki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457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2" y="1204392"/>
            <a:ext cx="10858500" cy="704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0112" y="196280"/>
            <a:ext cx="46784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Napady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epileptyczne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i="1" dirty="0">
                <a:solidFill>
                  <a:srgbClr val="0000FF"/>
                </a:solidFill>
              </a:rPr>
              <a:t>in vivo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04" y="8368605"/>
            <a:ext cx="12497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„It has generally been postulated that persistence of epileptic seizures depends on recurrent excitatory mechanisms (2, 13, 27, 30, 36). Therefore, an intriguing feature is the fact that </a:t>
            </a:r>
            <a:r>
              <a:rPr lang="en-US" sz="1400" dirty="0" err="1"/>
              <a:t>epileptiform</a:t>
            </a:r>
            <a:r>
              <a:rPr lang="en-US" sz="1400" dirty="0"/>
              <a:t> activity can be maintained at [Ca2+]0 as small as 0.3 </a:t>
            </a:r>
            <a:r>
              <a:rPr lang="en-US" sz="1400" dirty="0" err="1"/>
              <a:t>mM</a:t>
            </a:r>
            <a:r>
              <a:rPr lang="en-US" sz="1400" dirty="0"/>
              <a:t> or less, concentrations for which it is generally believed that chemical synaptic transmission is blocked (4, 16).”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Na </a:t>
            </a:r>
            <a:r>
              <a:rPr lang="en-US" sz="1400" dirty="0" err="1"/>
              <a:t>podstawie</a:t>
            </a:r>
            <a:r>
              <a:rPr lang="en-US" sz="1400" dirty="0"/>
              <a:t>: R. </a:t>
            </a:r>
            <a:r>
              <a:rPr lang="en-US" sz="1400" dirty="0" err="1"/>
              <a:t>Pumain</a:t>
            </a:r>
            <a:r>
              <a:rPr lang="en-US" sz="1400" dirty="0"/>
              <a:t>, C. </a:t>
            </a:r>
            <a:r>
              <a:rPr lang="en-US" sz="1400" dirty="0" err="1"/>
              <a:t>Menini</a:t>
            </a:r>
            <a:r>
              <a:rPr lang="en-US" sz="1400" dirty="0"/>
              <a:t>, U. Heinemann, J. </a:t>
            </a:r>
            <a:r>
              <a:rPr lang="en-US" sz="1400" dirty="0" err="1"/>
              <a:t>Louvel</a:t>
            </a:r>
            <a:r>
              <a:rPr lang="en-US" sz="1400" dirty="0"/>
              <a:t>, and C. Silva-</a:t>
            </a:r>
            <a:r>
              <a:rPr lang="en-US" sz="1400" dirty="0" err="1"/>
              <a:t>Barrat</a:t>
            </a:r>
            <a:r>
              <a:rPr lang="en-US" sz="1400" dirty="0"/>
              <a:t>. Chemical Synaptic Transmission Is Not Necessary for Epileptic Seizures to Persist in the Baboon </a:t>
            </a:r>
            <a:r>
              <a:rPr lang="en-US" sz="1400" i="1" dirty="0" err="1"/>
              <a:t>Papio</a:t>
            </a:r>
            <a:r>
              <a:rPr lang="en-US" sz="1400" i="1" dirty="0"/>
              <a:t> </a:t>
            </a:r>
            <a:r>
              <a:rPr lang="en-US" sz="1400" i="1" dirty="0" err="1"/>
              <a:t>papio</a:t>
            </a:r>
            <a:r>
              <a:rPr lang="en-US" sz="1400" i="1" dirty="0"/>
              <a:t>. </a:t>
            </a:r>
            <a:r>
              <a:rPr lang="en-US" sz="1400" dirty="0"/>
              <a:t>Experimental Neurology 89, 250-258 (1985)</a:t>
            </a:r>
          </a:p>
        </p:txBody>
      </p:sp>
    </p:spTree>
    <p:extLst>
      <p:ext uri="{BB962C8B-B14F-4D97-AF65-F5344CB8AC3E}">
        <p14:creationId xmlns:p14="http://schemas.microsoft.com/office/powerpoint/2010/main" val="334612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0464800" cy="8128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Potencjał spoczynkowy komórki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673100" y="2311400"/>
            <a:ext cx="1035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Potencjał spoczynkowy komórki dany jest równaniem Goldmana-Hodgkina-Katza: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53213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673100" y="6311900"/>
            <a:ext cx="9550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R = 8.314 J/ K · mol - stała gazowa (wiąże skalę energii ze skalą temperatury)</a:t>
            </a:r>
          </a:p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F = 96485 C / mol - stała Faradaya (ilość ładunku elektrycznego w jednym molu elektronów)</a:t>
            </a:r>
          </a:p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= 37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C = 310 K</a:t>
            </a:r>
          </a:p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 - przepuszczalność błony komórkowej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89342"/>
              </p:ext>
            </p:extLst>
          </p:nvPr>
        </p:nvGraphicFramePr>
        <p:xfrm>
          <a:off x="2253928" y="3580656"/>
          <a:ext cx="800312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Równanie" r:id="rId4" imgW="3175000" imgH="457200" progId="Equation.3">
                  <p:embed/>
                </p:oleObj>
              </mc:Choice>
              <mc:Fallback>
                <p:oleObj name="Równanie" r:id="rId4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928" y="3580656"/>
                        <a:ext cx="800312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549900"/>
            <a:ext cx="3340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>
          <a:xfrm>
            <a:off x="736600" y="342900"/>
            <a:ext cx="11150600" cy="6985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Wpływ stężeń jonów na potencjał spoczynkowy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020888" y="1911350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K</a:t>
            </a:r>
            <a:r>
              <a:rPr lang="en-US" sz="2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5483225" y="1924050"/>
            <a:ext cx="60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Na</a:t>
            </a:r>
            <a:r>
              <a:rPr lang="en-US" sz="2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8662988" y="1936750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Cl</a:t>
            </a:r>
            <a:r>
              <a:rPr lang="en-US" sz="2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-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11696700" y="2393950"/>
            <a:ext cx="1193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równanie GHK</a:t>
            </a:r>
          </a:p>
          <a:p>
            <a:pPr algn="l"/>
            <a:endParaRPr lang="en-US" sz="12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stan referencyjny</a:t>
            </a:r>
          </a:p>
          <a:p>
            <a:endParaRPr lang="en-US" sz="12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0858500" y="2565400"/>
            <a:ext cx="647700" cy="0"/>
          </a:xfrm>
          <a:prstGeom prst="line">
            <a:avLst/>
          </a:prstGeom>
          <a:noFill/>
          <a:ln w="381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0858500" y="2882900"/>
            <a:ext cx="647700" cy="0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5880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30450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5594350"/>
            <a:ext cx="32670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78075"/>
            <a:ext cx="3136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339975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4"/>
          <p:cNvSpPr>
            <a:spLocks/>
          </p:cNvSpPr>
          <p:nvPr/>
        </p:nvSpPr>
        <p:spPr bwMode="auto">
          <a:xfrm rot="-5400000">
            <a:off x="224632" y="6671469"/>
            <a:ext cx="72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</a:t>
            </a:r>
            <a:r>
              <a:rPr lang="en-US" sz="14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(mV)</a:t>
            </a:r>
          </a:p>
        </p:txBody>
      </p:sp>
      <p:sp>
        <p:nvSpPr>
          <p:cNvPr id="20495" name="Rectangle 15"/>
          <p:cNvSpPr>
            <a:spLocks/>
          </p:cNvSpPr>
          <p:nvPr/>
        </p:nvSpPr>
        <p:spPr bwMode="auto">
          <a:xfrm>
            <a:off x="731838" y="8083550"/>
            <a:ext cx="2986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Zewnątrzkomórkowe stężenie K</a:t>
            </a:r>
            <a:r>
              <a:rPr lang="en-US" sz="1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(mM)</a:t>
            </a:r>
          </a:p>
        </p:txBody>
      </p:sp>
      <p:sp>
        <p:nvSpPr>
          <p:cNvPr id="20496" name="Rectangle 16"/>
          <p:cNvSpPr>
            <a:spLocks/>
          </p:cNvSpPr>
          <p:nvPr/>
        </p:nvSpPr>
        <p:spPr bwMode="auto">
          <a:xfrm rot="-5400000">
            <a:off x="221457" y="3394869"/>
            <a:ext cx="72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</a:t>
            </a:r>
            <a:r>
              <a:rPr lang="en-US" sz="14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(mV)</a:t>
            </a:r>
          </a:p>
        </p:txBody>
      </p:sp>
      <p:sp>
        <p:nvSpPr>
          <p:cNvPr id="20497" name="Rectangle 17"/>
          <p:cNvSpPr>
            <a:spLocks/>
          </p:cNvSpPr>
          <p:nvPr/>
        </p:nvSpPr>
        <p:spPr bwMode="auto">
          <a:xfrm>
            <a:off x="711200" y="4711700"/>
            <a:ext cx="3041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Wewnątrzkomórkowe stężenie K</a:t>
            </a:r>
            <a:r>
              <a:rPr lang="en-US" sz="1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(mM)</a:t>
            </a:r>
          </a:p>
        </p:txBody>
      </p:sp>
      <p:sp>
        <p:nvSpPr>
          <p:cNvPr id="20498" name="Rectangle 18"/>
          <p:cNvSpPr>
            <a:spLocks/>
          </p:cNvSpPr>
          <p:nvPr/>
        </p:nvSpPr>
        <p:spPr bwMode="auto">
          <a:xfrm>
            <a:off x="3990975" y="8089900"/>
            <a:ext cx="308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Zewnątrzkomórkowe stężenie Na</a:t>
            </a:r>
            <a:r>
              <a:rPr lang="en-US" sz="1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(mM)</a:t>
            </a:r>
          </a:p>
        </p:txBody>
      </p:sp>
      <p:sp>
        <p:nvSpPr>
          <p:cNvPr id="20499" name="Rectangle 19"/>
          <p:cNvSpPr>
            <a:spLocks/>
          </p:cNvSpPr>
          <p:nvPr/>
        </p:nvSpPr>
        <p:spPr bwMode="auto">
          <a:xfrm>
            <a:off x="7397750" y="8089900"/>
            <a:ext cx="300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Zewnątrzkomórkowe stężenie Cl</a:t>
            </a:r>
            <a:r>
              <a:rPr lang="en-US" sz="1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-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(mM)</a:t>
            </a:r>
          </a:p>
        </p:txBody>
      </p:sp>
      <p:sp>
        <p:nvSpPr>
          <p:cNvPr id="20500" name="Rectangle 20"/>
          <p:cNvSpPr>
            <a:spLocks/>
          </p:cNvSpPr>
          <p:nvPr/>
        </p:nvSpPr>
        <p:spPr bwMode="auto">
          <a:xfrm>
            <a:off x="3967163" y="4737100"/>
            <a:ext cx="314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Wewnątrzkomórkowe stężenie Na</a:t>
            </a:r>
            <a:r>
              <a:rPr lang="en-US" sz="1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(mM)</a:t>
            </a:r>
          </a:p>
        </p:txBody>
      </p:sp>
      <p:sp>
        <p:nvSpPr>
          <p:cNvPr id="20501" name="Rectangle 21"/>
          <p:cNvSpPr>
            <a:spLocks/>
          </p:cNvSpPr>
          <p:nvPr/>
        </p:nvSpPr>
        <p:spPr bwMode="auto">
          <a:xfrm>
            <a:off x="7297738" y="4737100"/>
            <a:ext cx="305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Wewnątrzkomórkowe stężenie Cl</a:t>
            </a:r>
            <a:r>
              <a:rPr lang="en-US" sz="1400" baseline="32000">
                <a:solidFill>
                  <a:schemeClr val="tx1"/>
                </a:solidFill>
                <a:ea typeface="ＭＳ Ｐゴシック" charset="0"/>
                <a:cs typeface="Gill Sans" charset="0"/>
              </a:rPr>
              <a:t>-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(mM)</a:t>
            </a:r>
          </a:p>
        </p:txBody>
      </p:sp>
      <p:sp>
        <p:nvSpPr>
          <p:cNvPr id="20502" name="Rectangle 22"/>
          <p:cNvSpPr>
            <a:spLocks/>
          </p:cNvSpPr>
          <p:nvPr/>
        </p:nvSpPr>
        <p:spPr bwMode="auto">
          <a:xfrm rot="-5400000">
            <a:off x="3599657" y="3394869"/>
            <a:ext cx="72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</a:t>
            </a:r>
            <a:r>
              <a:rPr lang="en-US" sz="14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(mV)</a:t>
            </a:r>
          </a:p>
        </p:txBody>
      </p:sp>
      <p:sp>
        <p:nvSpPr>
          <p:cNvPr id="20503" name="Rectangle 23"/>
          <p:cNvSpPr>
            <a:spLocks/>
          </p:cNvSpPr>
          <p:nvPr/>
        </p:nvSpPr>
        <p:spPr bwMode="auto">
          <a:xfrm rot="-5400000">
            <a:off x="6977857" y="3394869"/>
            <a:ext cx="72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</a:t>
            </a:r>
            <a:r>
              <a:rPr lang="en-US" sz="14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(mV)</a:t>
            </a:r>
          </a:p>
        </p:txBody>
      </p:sp>
      <p:sp>
        <p:nvSpPr>
          <p:cNvPr id="20504" name="Rectangle 24"/>
          <p:cNvSpPr>
            <a:spLocks/>
          </p:cNvSpPr>
          <p:nvPr/>
        </p:nvSpPr>
        <p:spPr bwMode="auto">
          <a:xfrm rot="-5400000">
            <a:off x="3675857" y="6671469"/>
            <a:ext cx="72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</a:t>
            </a:r>
            <a:r>
              <a:rPr lang="en-US" sz="14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(mV)</a:t>
            </a:r>
          </a:p>
        </p:txBody>
      </p:sp>
      <p:sp>
        <p:nvSpPr>
          <p:cNvPr id="20505" name="Rectangle 25"/>
          <p:cNvSpPr>
            <a:spLocks/>
          </p:cNvSpPr>
          <p:nvPr/>
        </p:nvSpPr>
        <p:spPr bwMode="auto">
          <a:xfrm rot="-5400000">
            <a:off x="6977857" y="6684169"/>
            <a:ext cx="72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</a:t>
            </a:r>
            <a:r>
              <a:rPr lang="en-US" sz="14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(mV)</a:t>
            </a:r>
          </a:p>
        </p:txBody>
      </p:sp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30480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xfrm>
            <a:off x="292100" y="254000"/>
            <a:ext cx="12217400" cy="8001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Przepływ jonów sodu i potasu podczas potencjału czynnościowego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293688" y="8312150"/>
            <a:ext cx="12217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 wyniku generacji potencjałów czynnościowych następuje wzrost stężenia sodu wewnątrz komórki oraz wzrost stężenia potasu w przestrzeni zewnątrzkomórkowej.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73200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3919538"/>
            <a:ext cx="30099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4851400" y="1612900"/>
            <a:ext cx="4508500" cy="8763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10020300" y="3543300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Potencjał czynnościowy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0464800" cy="6858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Hipoteza akumulacji potasu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527800"/>
            <a:ext cx="26304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317500" y="8826500"/>
            <a:ext cx="4292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Na podstawie: Fertziger AP, Ranck JB Jr Potassium accumulation in interstitial space during epileptiform seizures. Exp Neurol 1970;26(3):571-85.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97300"/>
            <a:ext cx="2654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819400"/>
            <a:ext cx="5969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/>
          </p:cNvSpPr>
          <p:nvPr/>
        </p:nvSpPr>
        <p:spPr bwMode="auto">
          <a:xfrm>
            <a:off x="6108700" y="8826500"/>
            <a:ext cx="581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Na podstawie: Fröhlich F, Bazhenov M, Iragui-Madoz V, Sejnowski TJ Potassium Dynamics in the Epileptic Cortex – New Insights on an Old Topic. The Neuroscientist. 2008;14:422-433.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6108700" y="6572250"/>
            <a:ext cx="5943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Problemy związane z hipotezą akumulacji potasu: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1) brak progu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2) opóźnienie pomiędzy początkiem napadu, a wzrostem [K+]</a:t>
            </a:r>
            <a:r>
              <a:rPr lang="en-US" sz="18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3) obserwowany również spadek [K]</a:t>
            </a:r>
            <a:r>
              <a:rPr lang="en-US" sz="18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podczas napadów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4) brak dowodów na blok depolaryzacyjny pod koniec napadu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4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393825"/>
            <a:ext cx="34417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0"/>
          <p:cNvSpPr>
            <a:spLocks/>
          </p:cNvSpPr>
          <p:nvPr/>
        </p:nvSpPr>
        <p:spPr bwMode="auto">
          <a:xfrm>
            <a:off x="1905000" y="971550"/>
            <a:ext cx="11112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Komora perfuzji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1143000" y="3479800"/>
            <a:ext cx="2994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Powierzchniowy wypływ K+ w trakcie napadu 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1625600" y="6159500"/>
            <a:ext cx="2206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pętla sprzężenia zwrotnego z [K]</a:t>
            </a:r>
            <a:r>
              <a:rPr lang="en-US" sz="1200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xfrm>
            <a:off x="1270000" y="254000"/>
            <a:ext cx="11341100" cy="1016000"/>
          </a:xfrm>
          <a:ln/>
        </p:spPr>
        <p:txBody>
          <a:bodyPr/>
          <a:lstStyle/>
          <a:p>
            <a:r>
              <a:rPr lang="en-US" sz="3200">
                <a:solidFill>
                  <a:srgbClr val="003DCC"/>
                </a:solidFill>
              </a:rPr>
              <a:t>Synchronizacja przez dyfuzje K</a:t>
            </a:r>
            <a:r>
              <a:rPr lang="en-US" sz="3200" baseline="32000">
                <a:solidFill>
                  <a:srgbClr val="003DCC"/>
                </a:solidFill>
              </a:rPr>
              <a:t>+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806700" y="9112250"/>
            <a:ext cx="737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Na podstawie:   Durand D et al., Potassium diffusive coupling in neural networks, </a:t>
            </a:r>
            <a:r>
              <a:rPr lang="en-US" sz="12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Phil. Trans. R. Soc. B </a:t>
            </a:r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2010 365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044700"/>
            <a:ext cx="700087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/>
          </p:cNvSpPr>
          <p:nvPr/>
        </p:nvSpPr>
        <p:spPr bwMode="auto">
          <a:xfrm>
            <a:off x="1346200" y="2038350"/>
            <a:ext cx="20066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Przed rozcięciem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270000" y="3581400"/>
            <a:ext cx="20066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 rozcięciu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270000" y="4870450"/>
            <a:ext cx="21463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 rozcięciu, dwie części odseparowane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1270000" y="6438900"/>
            <a:ext cx="21463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Po rozcięciu, dwie części blisko siebie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2997200" y="3397250"/>
            <a:ext cx="1574800" cy="279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mechaniczne rozcięcie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rot="10800000">
            <a:off x="3708400" y="3687763"/>
            <a:ext cx="354013" cy="1476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tuł i punktor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unktor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unkto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usty">
  <a:themeElements>
    <a:clrScheme name="Pus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st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s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ytuł i punktory - po lewej">
  <a:themeElements>
    <a:clrScheme name="Tytuł i punktory - po le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unktory - po lewej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unktory - po le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ytuł i punktory - 2 łamy">
  <a:themeElements>
    <a:clrScheme name="Tytuł i punktory - 2 ła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unktory - 2 łam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unktory - 2 ła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ytuł i punktory - po prawej">
  <a:themeElements>
    <a:clrScheme name="Tytuł i punktory - po pra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unktory - po prawej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unktory - po pra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ytuł i punktory ze zdjęciem">
  <a:themeElements>
    <a:clrScheme name="Tytuł i punktory ze zdjęci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unktory ze zdjęcie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unktory ze zdjęci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ytuł - na górze">
  <a:themeElements>
    <a:clrScheme name="Tytuł - na górz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- na górz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- na gór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ytuł i podtytuł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odtytuł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odtytu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ytuł na środku">
  <a:themeElements>
    <a:clrScheme name="Tytuł na środk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na środku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na środk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Zdjęcie (poziomo)">
  <a:themeElements>
    <a:clrScheme name="Zdjęcie (poziom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djęcie (poziomo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Zdjęcie (poziom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Zdjęcie (poziomo, z refleksami)">
  <a:themeElements>
    <a:clrScheme name="Zdjęcie (poziomo, z refleksami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djęcie (poziomo, z refleksami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Zdjęcie (poziomo, z refleksami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Zdjęcie (pionowo)">
  <a:themeElements>
    <a:clrScheme name="Zdjęcie (pionow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djęcie (pionowo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Zdjęcie (pionow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Zdjęcie (pionowo, z refleksami)">
  <a:themeElements>
    <a:clrScheme name="Zdjęcie (pionowo, z refleksami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djęcie (pionowo, z refleksami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Zdjęcie (pionowo, z refleksami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unktory">
  <a:themeElements>
    <a:clrScheme name="Punktor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or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o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Pages>0</Pages>
  <Words>1030</Words>
  <Characters>0</Characters>
  <Application>Microsoft Macintosh PowerPoint</Application>
  <PresentationFormat>Custom</PresentationFormat>
  <Lines>0</Lines>
  <Paragraphs>145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Gill Sans</vt:lpstr>
      <vt:lpstr>ヒラギノ角ゴ ProN W3</vt:lpstr>
      <vt:lpstr>Arial</vt:lpstr>
      <vt:lpstr>Tytuł i punktory</vt:lpstr>
      <vt:lpstr>Tytuł - na górze</vt:lpstr>
      <vt:lpstr>Tytuł i podtytuł</vt:lpstr>
      <vt:lpstr>Tytuł na środku</vt:lpstr>
      <vt:lpstr>Zdjęcie (poziomo)</vt:lpstr>
      <vt:lpstr>Zdjęcie (poziomo, z refleksami)</vt:lpstr>
      <vt:lpstr>Zdjęcie (pionowo)</vt:lpstr>
      <vt:lpstr>Zdjęcie (pionowo, z refleksami)</vt:lpstr>
      <vt:lpstr>Punktory</vt:lpstr>
      <vt:lpstr>Pusty</vt:lpstr>
      <vt:lpstr>Tytuł i punktory - po lewej</vt:lpstr>
      <vt:lpstr>Tytuł i punktory - 2 łamy</vt:lpstr>
      <vt:lpstr>Tytuł i punktory - po prawej</vt:lpstr>
      <vt:lpstr>Tytuł i punktory ze zdjęciem</vt:lpstr>
      <vt:lpstr>Microsoft Equation 3.0</vt:lpstr>
      <vt:lpstr>Padaczka</vt:lpstr>
      <vt:lpstr>Tradycyjne spojrzenie na padaczkę</vt:lpstr>
      <vt:lpstr>PowerPoint Presentation</vt:lpstr>
      <vt:lpstr>PowerPoint Presentation</vt:lpstr>
      <vt:lpstr>Potencjał spoczynkowy komórki</vt:lpstr>
      <vt:lpstr>Wpływ stężeń jonów na potencjał spoczynkowy</vt:lpstr>
      <vt:lpstr>Przepływ jonów sodu i potasu podczas potencjału czynnościowego</vt:lpstr>
      <vt:lpstr>Hipoteza akumulacji potasu</vt:lpstr>
      <vt:lpstr>Synchronizacja przez dyfuzje K+</vt:lpstr>
      <vt:lpstr>Mózg świnki morskiej in vitro</vt:lpstr>
      <vt:lpstr>PowerPoint Presentation</vt:lpstr>
      <vt:lpstr>Hipoteza </vt:lpstr>
      <vt:lpstr>Model obszaru EC hipokampa</vt:lpstr>
      <vt:lpstr>Napady padaczkowe in vitro i w modelu </vt:lpstr>
      <vt:lpstr>Porównanie modelu z dynamiką i bez dynamiki jonów </vt:lpstr>
      <vt:lpstr>Nanocząstki w medycynie</vt:lpstr>
      <vt:lpstr>Model z nanocząstkami wspomagającymi buforowanie potasu </vt:lpstr>
      <vt:lpstr>Nanoterapia - symulacja</vt:lpstr>
      <vt:lpstr>Wnioski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Padaczka</dc:title>
  <dc:subject/>
  <dc:creator/>
  <cp:keywords/>
  <dc:description/>
  <cp:lastModifiedBy>Piotr Suffczynski</cp:lastModifiedBy>
  <cp:revision>4</cp:revision>
  <dcterms:modified xsi:type="dcterms:W3CDTF">2018-03-19T11:55:49Z</dcterms:modified>
</cp:coreProperties>
</file>