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86" r:id="rId4"/>
    <p:sldId id="292" r:id="rId5"/>
    <p:sldId id="287" r:id="rId6"/>
    <p:sldId id="294" r:id="rId7"/>
    <p:sldId id="290" r:id="rId8"/>
    <p:sldId id="295" r:id="rId9"/>
    <p:sldId id="293" r:id="rId10"/>
    <p:sldId id="296" r:id="rId11"/>
    <p:sldId id="297" r:id="rId12"/>
    <p:sldId id="304" r:id="rId13"/>
    <p:sldId id="299" r:id="rId14"/>
    <p:sldId id="302" r:id="rId15"/>
    <p:sldId id="303" r:id="rId16"/>
    <p:sldId id="301" r:id="rId17"/>
    <p:sldId id="285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00"/>
    <a:srgbClr val="FF0066"/>
    <a:srgbClr val="FFFF99"/>
    <a:srgbClr val="CCFFCC"/>
    <a:srgbClr val="FF9900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85324" autoAdjust="0"/>
  </p:normalViewPr>
  <p:slideViewPr>
    <p:cSldViewPr>
      <p:cViewPr>
        <p:scale>
          <a:sx n="66" d="100"/>
          <a:sy n="66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3B41-53A6-4C15-9060-1937514A15A3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2119-FE5D-4871-A9FC-B06E5F5A1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pl-PL" baseline="0" dirty="0" err="1" smtClean="0"/>
              <a:t>abstract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mathematics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allows</a:t>
            </a:r>
            <a:r>
              <a:rPr lang="pl-PL" baseline="0" dirty="0" smtClean="0"/>
              <a:t> to tell </a:t>
            </a:r>
            <a:r>
              <a:rPr lang="pl-PL" baseline="0" dirty="0" err="1" smtClean="0"/>
              <a:t>something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physical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phenomena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 want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output</a:t>
            </a:r>
            <a:r>
              <a:rPr lang="pl-PL" baseline="0" dirty="0" smtClean="0"/>
              <a:t> state to </a:t>
            </a:r>
            <a:r>
              <a:rPr lang="pl-PL" baseline="0" dirty="0" err="1" smtClean="0"/>
              <a:t>evolve</a:t>
            </a:r>
            <a:r>
              <a:rPr lang="pl-PL" baseline="0" dirty="0" smtClean="0"/>
              <a:t> as far as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from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initial</a:t>
            </a:r>
            <a:r>
              <a:rPr lang="pl-PL" baseline="0" dirty="0" smtClean="0"/>
              <a:t> state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 want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output</a:t>
            </a:r>
            <a:r>
              <a:rPr lang="pl-PL" baseline="0" dirty="0" smtClean="0"/>
              <a:t> state to </a:t>
            </a:r>
            <a:r>
              <a:rPr lang="pl-PL" baseline="0" dirty="0" err="1" smtClean="0"/>
              <a:t>evolve</a:t>
            </a:r>
            <a:r>
              <a:rPr lang="pl-PL" baseline="0" dirty="0" smtClean="0"/>
              <a:t> as far as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from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initial</a:t>
            </a:r>
            <a:r>
              <a:rPr lang="pl-PL" baseline="0" dirty="0" smtClean="0"/>
              <a:t> state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Faculty of Physics, University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tags" Target="../tags/tag108.xml"/><Relationship Id="rId16" Type="http://schemas.openxmlformats.org/officeDocument/2006/relationships/image" Target="../media/image73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68.png"/><Relationship Id="rId5" Type="http://schemas.openxmlformats.org/officeDocument/2006/relationships/tags" Target="../tags/tag111.xml"/><Relationship Id="rId15" Type="http://schemas.openxmlformats.org/officeDocument/2006/relationships/image" Target="../media/image7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6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image" Target="../media/image79.png"/><Relationship Id="rId26" Type="http://schemas.openxmlformats.org/officeDocument/2006/relationships/image" Target="../media/image86.png"/><Relationship Id="rId3" Type="http://schemas.openxmlformats.org/officeDocument/2006/relationships/tags" Target="../tags/tag118.xml"/><Relationship Id="rId21" Type="http://schemas.openxmlformats.org/officeDocument/2006/relationships/image" Target="../media/image82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image" Target="../media/image78.png"/><Relationship Id="rId25" Type="http://schemas.openxmlformats.org/officeDocument/2006/relationships/image" Target="../media/image85.png"/><Relationship Id="rId2" Type="http://schemas.openxmlformats.org/officeDocument/2006/relationships/tags" Target="../tags/tag117.xml"/><Relationship Id="rId16" Type="http://schemas.openxmlformats.org/officeDocument/2006/relationships/image" Target="../media/image75.png"/><Relationship Id="rId20" Type="http://schemas.openxmlformats.org/officeDocument/2006/relationships/image" Target="../media/image81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84.png"/><Relationship Id="rId5" Type="http://schemas.openxmlformats.org/officeDocument/2006/relationships/tags" Target="../tags/tag120.xml"/><Relationship Id="rId15" Type="http://schemas.openxmlformats.org/officeDocument/2006/relationships/image" Target="../media/image77.png"/><Relationship Id="rId23" Type="http://schemas.openxmlformats.org/officeDocument/2006/relationships/image" Target="../media/image83.png"/><Relationship Id="rId10" Type="http://schemas.openxmlformats.org/officeDocument/2006/relationships/tags" Target="../tags/tag125.xml"/><Relationship Id="rId19" Type="http://schemas.openxmlformats.org/officeDocument/2006/relationships/image" Target="../media/image80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4.png"/><Relationship Id="rId27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88.png"/><Relationship Id="rId39" Type="http://schemas.openxmlformats.org/officeDocument/2006/relationships/image" Target="../media/image99.png"/><Relationship Id="rId3" Type="http://schemas.openxmlformats.org/officeDocument/2006/relationships/tags" Target="../tags/tag131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94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44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0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39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27.png"/><Relationship Id="rId28" Type="http://schemas.openxmlformats.org/officeDocument/2006/relationships/image" Target="../media/image89.png"/><Relationship Id="rId36" Type="http://schemas.openxmlformats.org/officeDocument/2006/relationships/image" Target="../media/image96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91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image" Target="../media/image34.png"/><Relationship Id="rId27" Type="http://schemas.openxmlformats.org/officeDocument/2006/relationships/image" Target="../media/image40.png"/><Relationship Id="rId30" Type="http://schemas.openxmlformats.org/officeDocument/2006/relationships/image" Target="../media/image7.png"/><Relationship Id="rId35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image" Target="../media/image104.png"/><Relationship Id="rId39" Type="http://schemas.openxmlformats.org/officeDocument/2006/relationships/image" Target="../media/image113.png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image" Target="../media/image97.png"/><Relationship Id="rId42" Type="http://schemas.openxmlformats.org/officeDocument/2006/relationships/image" Target="../media/image92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image" Target="../media/image103.png"/><Relationship Id="rId33" Type="http://schemas.openxmlformats.org/officeDocument/2006/relationships/image" Target="../media/image96.png"/><Relationship Id="rId38" Type="http://schemas.openxmlformats.org/officeDocument/2006/relationships/image" Target="../media/image112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image" Target="../media/image107.png"/><Relationship Id="rId41" Type="http://schemas.openxmlformats.org/officeDocument/2006/relationships/image" Target="../media/image91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102.png"/><Relationship Id="rId32" Type="http://schemas.openxmlformats.org/officeDocument/2006/relationships/image" Target="../media/image95.png"/><Relationship Id="rId37" Type="http://schemas.openxmlformats.org/officeDocument/2006/relationships/image" Target="../media/image111.png"/><Relationship Id="rId40" Type="http://schemas.openxmlformats.org/officeDocument/2006/relationships/image" Target="../media/image7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0.png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image" Target="../media/image109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98.png"/><Relationship Id="rId43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34.png"/><Relationship Id="rId39" Type="http://schemas.openxmlformats.org/officeDocument/2006/relationships/image" Target="../media/image120.png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image" Target="../media/image116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5.png"/><Relationship Id="rId38" Type="http://schemas.openxmlformats.org/officeDocument/2006/relationships/image" Target="../media/image119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image" Target="../media/image44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image" Target="../media/image89.png"/><Relationship Id="rId37" Type="http://schemas.openxmlformats.org/officeDocument/2006/relationships/image" Target="../media/image118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image" Target="../media/image39.png"/><Relationship Id="rId36" Type="http://schemas.openxmlformats.org/officeDocument/2006/relationships/image" Target="../media/image103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40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image" Target="../media/image27.png"/><Relationship Id="rId30" Type="http://schemas.openxmlformats.org/officeDocument/2006/relationships/image" Target="../media/image88.png"/><Relationship Id="rId35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40.png"/><Relationship Id="rId3" Type="http://schemas.openxmlformats.org/officeDocument/2006/relationships/tags" Target="../tags/tag195.xml"/><Relationship Id="rId21" Type="http://schemas.openxmlformats.org/officeDocument/2006/relationships/image" Target="../media/image44.png"/><Relationship Id="rId34" Type="http://schemas.openxmlformats.org/officeDocument/2006/relationships/image" Target="../media/image127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9.png"/><Relationship Id="rId33" Type="http://schemas.openxmlformats.org/officeDocument/2006/relationships/image" Target="../media/image126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image" Target="../media/image85.png"/><Relationship Id="rId29" Type="http://schemas.openxmlformats.org/officeDocument/2006/relationships/image" Target="../media/image65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27.png"/><Relationship Id="rId32" Type="http://schemas.openxmlformats.org/officeDocument/2006/relationships/image" Target="../media/image125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34.png"/><Relationship Id="rId28" Type="http://schemas.openxmlformats.org/officeDocument/2006/relationships/image" Target="../media/image64.png"/><Relationship Id="rId10" Type="http://schemas.openxmlformats.org/officeDocument/2006/relationships/tags" Target="../tags/tag202.xml"/><Relationship Id="rId19" Type="http://schemas.openxmlformats.org/officeDocument/2006/relationships/image" Target="../media/image121.png"/><Relationship Id="rId31" Type="http://schemas.openxmlformats.org/officeDocument/2006/relationships/image" Target="../media/image91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122.png"/><Relationship Id="rId27" Type="http://schemas.openxmlformats.org/officeDocument/2006/relationships/image" Target="../media/image123.png"/><Relationship Id="rId30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5.png"/><Relationship Id="rId18" Type="http://schemas.openxmlformats.org/officeDocument/2006/relationships/image" Target="../media/image133.png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image" Target="../media/image131.png"/><Relationship Id="rId17" Type="http://schemas.openxmlformats.org/officeDocument/2006/relationships/image" Target="../media/image132.png"/><Relationship Id="rId2" Type="http://schemas.openxmlformats.org/officeDocument/2006/relationships/tags" Target="../tags/tag210.xml"/><Relationship Id="rId16" Type="http://schemas.openxmlformats.org/officeDocument/2006/relationships/image" Target="../media/image98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image" Target="../media/image130.png"/><Relationship Id="rId5" Type="http://schemas.openxmlformats.org/officeDocument/2006/relationships/tags" Target="../tags/tag213.xml"/><Relationship Id="rId15" Type="http://schemas.openxmlformats.org/officeDocument/2006/relationships/image" Target="../media/image97.png"/><Relationship Id="rId10" Type="http://schemas.openxmlformats.org/officeDocument/2006/relationships/image" Target="../media/image129.png"/><Relationship Id="rId4" Type="http://schemas.openxmlformats.org/officeDocument/2006/relationships/tags" Target="../tags/tag212.xml"/><Relationship Id="rId9" Type="http://schemas.openxmlformats.org/officeDocument/2006/relationships/image" Target="../media/image128.png"/><Relationship Id="rId1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17.png"/><Relationship Id="rId3" Type="http://schemas.openxmlformats.org/officeDocument/2006/relationships/tags" Target="../tags/tag6.xml"/><Relationship Id="rId21" Type="http://schemas.openxmlformats.org/officeDocument/2006/relationships/image" Target="../media/image9.png"/><Relationship Id="rId34" Type="http://schemas.openxmlformats.org/officeDocument/2006/relationships/image" Target="../media/image2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12.png"/><Relationship Id="rId29" Type="http://schemas.openxmlformats.org/officeDocument/2006/relationships/image" Target="../media/image2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26.png"/><Relationship Id="rId26" Type="http://schemas.openxmlformats.org/officeDocument/2006/relationships/image" Target="../media/image32.png"/><Relationship Id="rId3" Type="http://schemas.openxmlformats.org/officeDocument/2006/relationships/tags" Target="../tags/tag24.xml"/><Relationship Id="rId21" Type="http://schemas.openxmlformats.org/officeDocument/2006/relationships/image" Target="../media/image28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12.png"/><Relationship Id="rId25" Type="http://schemas.openxmlformats.org/officeDocument/2006/relationships/image" Target="../media/image31.png"/><Relationship Id="rId2" Type="http://schemas.openxmlformats.org/officeDocument/2006/relationships/tags" Target="../tags/tag23.xml"/><Relationship Id="rId16" Type="http://schemas.openxmlformats.org/officeDocument/2006/relationships/image" Target="../media/image20.png"/><Relationship Id="rId20" Type="http://schemas.openxmlformats.org/officeDocument/2006/relationships/image" Target="../media/image9.png"/><Relationship Id="rId29" Type="http://schemas.openxmlformats.org/officeDocument/2006/relationships/image" Target="../media/image35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30.png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tags" Target="../tags/tag31.xml"/><Relationship Id="rId19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25.png"/><Relationship Id="rId27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tags" Target="../tags/tag38.xml"/><Relationship Id="rId21" Type="http://schemas.openxmlformats.org/officeDocument/2006/relationships/image" Target="../media/image36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tags" Target="../tags/tag3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38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37.png"/><Relationship Id="rId28" Type="http://schemas.openxmlformats.org/officeDocument/2006/relationships/image" Target="../media/image40.png"/><Relationship Id="rId10" Type="http://schemas.openxmlformats.org/officeDocument/2006/relationships/tags" Target="../tags/tag45.xml"/><Relationship Id="rId19" Type="http://schemas.openxmlformats.org/officeDocument/2006/relationships/image" Target="../media/image25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33.png"/><Relationship Id="rId27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tags" Target="../tags/tag53.xml"/><Relationship Id="rId21" Type="http://schemas.openxmlformats.org/officeDocument/2006/relationships/image" Target="../media/image45.png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4.png"/><Relationship Id="rId2" Type="http://schemas.openxmlformats.org/officeDocument/2006/relationships/tags" Target="../tags/tag52.xml"/><Relationship Id="rId16" Type="http://schemas.openxmlformats.org/officeDocument/2006/relationships/image" Target="../media/image43.png"/><Relationship Id="rId20" Type="http://schemas.openxmlformats.org/officeDocument/2006/relationships/image" Target="../media/image44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42.png"/><Relationship Id="rId10" Type="http://schemas.openxmlformats.org/officeDocument/2006/relationships/tags" Target="../tags/tag60.xml"/><Relationship Id="rId19" Type="http://schemas.openxmlformats.org/officeDocument/2006/relationships/image" Target="../media/image39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41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1.png"/><Relationship Id="rId3" Type="http://schemas.openxmlformats.org/officeDocument/2006/relationships/tags" Target="../tags/tag64.xml"/><Relationship Id="rId21" Type="http://schemas.openxmlformats.org/officeDocument/2006/relationships/image" Target="../media/image47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50.png"/><Relationship Id="rId33" Type="http://schemas.openxmlformats.org/officeDocument/2006/relationships/image" Target="../media/image57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46.png"/><Relationship Id="rId29" Type="http://schemas.openxmlformats.org/officeDocument/2006/relationships/image" Target="../media/image54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49.png"/><Relationship Id="rId32" Type="http://schemas.openxmlformats.org/officeDocument/2006/relationships/image" Target="../media/image25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19.png"/><Relationship Id="rId28" Type="http://schemas.openxmlformats.org/officeDocument/2006/relationships/image" Target="../media/image53.png"/><Relationship Id="rId10" Type="http://schemas.openxmlformats.org/officeDocument/2006/relationships/tags" Target="../tags/tag71.xml"/><Relationship Id="rId19" Type="http://schemas.openxmlformats.org/officeDocument/2006/relationships/notesSlide" Target="../notesSlides/notesSlide2.xml"/><Relationship Id="rId31" Type="http://schemas.openxmlformats.org/officeDocument/2006/relationships/image" Target="../media/image56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48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9.png"/><Relationship Id="rId3" Type="http://schemas.openxmlformats.org/officeDocument/2006/relationships/tags" Target="../tags/tag81.xml"/><Relationship Id="rId21" Type="http://schemas.openxmlformats.org/officeDocument/2006/relationships/image" Target="../media/image53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image" Target="../media/image44.png"/><Relationship Id="rId33" Type="http://schemas.openxmlformats.org/officeDocument/2006/relationships/image" Target="../media/image62.png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image" Target="../media/image47.png"/><Relationship Id="rId29" Type="http://schemas.openxmlformats.org/officeDocument/2006/relationships/image" Target="../media/image49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58.png"/><Relationship Id="rId32" Type="http://schemas.openxmlformats.org/officeDocument/2006/relationships/image" Target="../media/image61.png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image" Target="../media/image56.png"/><Relationship Id="rId28" Type="http://schemas.openxmlformats.org/officeDocument/2006/relationships/image" Target="../media/image52.png"/><Relationship Id="rId10" Type="http://schemas.openxmlformats.org/officeDocument/2006/relationships/tags" Target="../tags/tag88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51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19.png"/><Relationship Id="rId27" Type="http://schemas.openxmlformats.org/officeDocument/2006/relationships/image" Target="../media/image54.png"/><Relationship Id="rId30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39.png"/><Relationship Id="rId3" Type="http://schemas.openxmlformats.org/officeDocument/2006/relationships/tags" Target="../tags/tag98.xml"/><Relationship Id="rId21" Type="http://schemas.openxmlformats.org/officeDocument/2006/relationships/image" Target="../media/image64.png"/><Relationship Id="rId7" Type="http://schemas.openxmlformats.org/officeDocument/2006/relationships/tags" Target="../tags/tag10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.png"/><Relationship Id="rId2" Type="http://schemas.openxmlformats.org/officeDocument/2006/relationships/tags" Target="../tags/tag97.xml"/><Relationship Id="rId16" Type="http://schemas.openxmlformats.org/officeDocument/2006/relationships/image" Target="../media/image34.png"/><Relationship Id="rId20" Type="http://schemas.openxmlformats.org/officeDocument/2006/relationships/image" Target="../media/image58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67.png"/><Relationship Id="rId5" Type="http://schemas.openxmlformats.org/officeDocument/2006/relationships/tags" Target="../tags/tag100.xml"/><Relationship Id="rId15" Type="http://schemas.openxmlformats.org/officeDocument/2006/relationships/image" Target="../media/image63.png"/><Relationship Id="rId23" Type="http://schemas.openxmlformats.org/officeDocument/2006/relationships/image" Target="../media/image66.png"/><Relationship Id="rId10" Type="http://schemas.openxmlformats.org/officeDocument/2006/relationships/tags" Target="../tags/tag105.xml"/><Relationship Id="rId19" Type="http://schemas.openxmlformats.org/officeDocument/2006/relationships/image" Target="../media/image40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44.png"/><Relationship Id="rId22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 cstate="print"/>
          <a:srcRect l="8107" b="19390"/>
          <a:stretch>
            <a:fillRect/>
          </a:stretch>
        </p:blipFill>
        <p:spPr bwMode="auto">
          <a:xfrm>
            <a:off x="20616" y="5922073"/>
            <a:ext cx="2449327" cy="89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6654" y="6315405"/>
            <a:ext cx="11922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1542" y="6298298"/>
            <a:ext cx="1550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4147" y="6248932"/>
            <a:ext cx="1285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rostokąt 36"/>
          <p:cNvSpPr/>
          <p:nvPr/>
        </p:nvSpPr>
        <p:spPr>
          <a:xfrm>
            <a:off x="-1" y="0"/>
            <a:ext cx="9144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solidFill>
                  <a:prstClr val="black"/>
                </a:solidFill>
              </a:rPr>
              <a:t>Coherence</a:t>
            </a:r>
            <a:r>
              <a:rPr lang="pl-PL" sz="4400" b="1" dirty="0" smtClean="0">
                <a:solidFill>
                  <a:prstClr val="black"/>
                </a:solidFill>
              </a:rPr>
              <a:t> and </a:t>
            </a:r>
            <a:r>
              <a:rPr lang="pl-PL" sz="4400" b="1" dirty="0" err="1" smtClean="0">
                <a:solidFill>
                  <a:prstClr val="black"/>
                </a:solidFill>
              </a:rPr>
              <a:t>Decoherence</a:t>
            </a:r>
            <a:r>
              <a:rPr lang="pl-PL" sz="4400" b="1" dirty="0" smtClean="0">
                <a:solidFill>
                  <a:prstClr val="black"/>
                </a:solidFill>
              </a:rPr>
              <a:t/>
            </a:r>
            <a:br>
              <a:rPr lang="pl-PL" sz="4400" b="1" dirty="0" smtClean="0">
                <a:solidFill>
                  <a:prstClr val="black"/>
                </a:solidFill>
              </a:rPr>
            </a:br>
            <a:r>
              <a:rPr lang="en-US" sz="3200" b="1" dirty="0" smtClean="0">
                <a:solidFill>
                  <a:prstClr val="black"/>
                </a:solidFill>
              </a:rPr>
              <a:t>on fundamental sensitivity limits of quantum probes in metrology and computation</a:t>
            </a:r>
          </a:p>
          <a:p>
            <a:pPr algn="ctr"/>
            <a:endParaRPr lang="en-US" sz="4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23528" y="4077072"/>
            <a:ext cx="88204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u="sng" dirty="0" smtClean="0"/>
              <a:t>R. Demkowicz-Dobrzański</a:t>
            </a:r>
            <a:r>
              <a:rPr lang="pl-PL" sz="2000" u="sng" baseline="30000" dirty="0" smtClean="0"/>
              <a:t>1</a:t>
            </a:r>
            <a:r>
              <a:rPr lang="pl-PL" sz="2000" dirty="0" smtClean="0"/>
              <a:t>, K. Banaszek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</a:t>
            </a:r>
            <a:r>
              <a:rPr lang="pl-PL" sz="2000" baseline="30000" dirty="0" smtClean="0"/>
              <a:t>   </a:t>
            </a:r>
            <a:r>
              <a:rPr lang="pl-PL" sz="2000" dirty="0" smtClean="0"/>
              <a:t>J. Kołodyński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 M. Jarzyna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 </a:t>
            </a:r>
            <a:br>
              <a:rPr lang="pl-PL" sz="2000" dirty="0" smtClean="0"/>
            </a:br>
            <a:r>
              <a:rPr lang="pl-PL" sz="2000" dirty="0" smtClean="0"/>
              <a:t>M. Markiewicz, M. Guta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K. Macieszczak</a:t>
            </a:r>
            <a:r>
              <a:rPr lang="pl-PL" sz="2000" baseline="30000" dirty="0" smtClean="0"/>
              <a:t>1,2</a:t>
            </a:r>
            <a:r>
              <a:rPr lang="pl-PL" sz="2000" dirty="0" smtClean="0"/>
              <a:t>, R. Schnabel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, M. Fraas</a:t>
            </a:r>
            <a:r>
              <a:rPr lang="pl-PL" sz="2000" baseline="30000" dirty="0" smtClean="0"/>
              <a:t>4,  </a:t>
            </a:r>
            <a:r>
              <a:rPr lang="pl-PL" sz="2000" dirty="0" smtClean="0"/>
              <a:t>L. Maccone</a:t>
            </a:r>
            <a:r>
              <a:rPr lang="pl-PL" sz="2000" baseline="30000" dirty="0" smtClean="0"/>
              <a:t>5,</a:t>
            </a:r>
            <a:endParaRPr lang="pl-PL" sz="2000" dirty="0" smtClean="0"/>
          </a:p>
          <a:p>
            <a:pPr algn="ctr"/>
            <a:r>
              <a:rPr lang="pl-PL" i="1" baseline="30000" dirty="0" smtClean="0"/>
              <a:t>1</a:t>
            </a:r>
            <a:r>
              <a:rPr lang="pl-PL" i="1" dirty="0" smtClean="0"/>
              <a:t>Faculty of </a:t>
            </a:r>
            <a:r>
              <a:rPr lang="pl-PL" i="1" dirty="0" err="1" smtClean="0"/>
              <a:t>Physics</a:t>
            </a:r>
            <a:r>
              <a:rPr lang="pl-PL" i="1" dirty="0" smtClean="0"/>
              <a:t>, </a:t>
            </a:r>
            <a:r>
              <a:rPr lang="pl-PL" i="1" dirty="0" err="1" smtClean="0"/>
              <a:t>University</a:t>
            </a:r>
            <a:r>
              <a:rPr lang="pl-PL" i="1" dirty="0" smtClean="0"/>
              <a:t> of Warsaw, Poland</a:t>
            </a:r>
          </a:p>
          <a:p>
            <a:pPr algn="ctr"/>
            <a:r>
              <a:rPr lang="pl-PL" i="1" baseline="30000" dirty="0" smtClean="0"/>
              <a:t>2</a:t>
            </a:r>
            <a:r>
              <a:rPr lang="en-US" i="1" dirty="0" smtClean="0"/>
              <a:t> School of Mathematical Sciences</a:t>
            </a:r>
            <a:r>
              <a:rPr lang="pl-PL" i="1" dirty="0" smtClean="0"/>
              <a:t>, </a:t>
            </a:r>
            <a:r>
              <a:rPr lang="en-US" i="1" dirty="0" smtClean="0"/>
              <a:t>University of Nottingham</a:t>
            </a:r>
            <a:r>
              <a:rPr lang="pl-PL" i="1" dirty="0" smtClean="0"/>
              <a:t>, United </a:t>
            </a:r>
            <a:r>
              <a:rPr lang="pl-PL" i="1" dirty="0" err="1" smtClean="0"/>
              <a:t>Kingdom</a:t>
            </a:r>
            <a:endParaRPr lang="pl-PL" i="1" dirty="0" smtClean="0"/>
          </a:p>
          <a:p>
            <a:pPr algn="ctr"/>
            <a:r>
              <a:rPr lang="pl-PL" i="1" baseline="30000" dirty="0" smtClean="0"/>
              <a:t>3</a:t>
            </a:r>
            <a:r>
              <a:rPr lang="en-US" i="1" dirty="0" smtClean="0"/>
              <a:t> </a:t>
            </a:r>
            <a:r>
              <a:rPr lang="en-US" dirty="0" smtClean="0"/>
              <a:t>Max-Planck-</a:t>
            </a:r>
            <a:r>
              <a:rPr lang="en-US" dirty="0" err="1" smtClean="0"/>
              <a:t>Institut</a:t>
            </a:r>
            <a:r>
              <a:rPr lang="en-US" dirty="0" smtClean="0"/>
              <a:t> f</a:t>
            </a:r>
            <a:r>
              <a:rPr lang="pl-PL" dirty="0" smtClean="0"/>
              <a:t>u</a:t>
            </a:r>
            <a:r>
              <a:rPr lang="en-US" dirty="0" smtClean="0"/>
              <a:t>r </a:t>
            </a:r>
            <a:r>
              <a:rPr lang="en-US" dirty="0" err="1" smtClean="0"/>
              <a:t>Gravitationsphysik</a:t>
            </a:r>
            <a:r>
              <a:rPr lang="en-US" dirty="0" smtClean="0"/>
              <a:t>, Hannover, Germany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baseline="30000" dirty="0" smtClean="0"/>
              <a:t>4</a:t>
            </a:r>
            <a:r>
              <a:rPr lang="en-US" i="1" dirty="0" smtClean="0"/>
              <a:t> </a:t>
            </a:r>
            <a:r>
              <a:rPr lang="de-DE" dirty="0" smtClean="0"/>
              <a:t>Theoretische Physik, ETH </a:t>
            </a:r>
            <a:r>
              <a:rPr lang="de-DE" dirty="0" err="1" smtClean="0"/>
              <a:t>Zurich</a:t>
            </a:r>
            <a:r>
              <a:rPr lang="de-DE" dirty="0" smtClean="0"/>
              <a:t>, </a:t>
            </a:r>
            <a:r>
              <a:rPr lang="de-DE" dirty="0" err="1" smtClean="0"/>
              <a:t>Switzerland</a:t>
            </a:r>
            <a:endParaRPr lang="pl-PL" dirty="0" smtClean="0"/>
          </a:p>
          <a:p>
            <a:pPr algn="ctr"/>
            <a:r>
              <a:rPr lang="pl-PL" i="1" baseline="30000" dirty="0" smtClean="0"/>
              <a:t>5 </a:t>
            </a:r>
            <a:r>
              <a:rPr lang="it-IT" i="1" dirty="0" smtClean="0"/>
              <a:t>Universit`a di Pavia, Italy.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endParaRPr lang="pl-PL" i="1" dirty="0" smtClean="0"/>
          </a:p>
          <a:p>
            <a:pPr algn="ctr"/>
            <a:endParaRPr lang="pl-PL" i="1" dirty="0" smtClean="0"/>
          </a:p>
          <a:p>
            <a:pPr algn="ctr"/>
            <a:endParaRPr lang="en-US" dirty="0"/>
          </a:p>
        </p:txBody>
      </p:sp>
      <p:sp>
        <p:nvSpPr>
          <p:cNvPr id="30722" name="AutoShape 2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8" name="Picture 8" descr="http://anvil-project.net/upgraded_site/wordpress/wp-content/uploads/2013/02/Seventh_Framework_Programme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6258508"/>
            <a:ext cx="737680" cy="599492"/>
          </a:xfrm>
          <a:prstGeom prst="rect">
            <a:avLst/>
          </a:prstGeom>
          <a:noFill/>
        </p:spPr>
      </p:pic>
      <p:pic>
        <p:nvPicPr>
          <p:cNvPr id="29698" name="Picture 2" descr="FP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6268457"/>
            <a:ext cx="432048" cy="589543"/>
          </a:xfrm>
          <a:prstGeom prst="rect">
            <a:avLst/>
          </a:prstGeom>
          <a:noFill/>
        </p:spPr>
      </p:pic>
      <p:grpSp>
        <p:nvGrpSpPr>
          <p:cNvPr id="55" name="Grupa 4"/>
          <p:cNvGrpSpPr/>
          <p:nvPr/>
        </p:nvGrpSpPr>
        <p:grpSpPr>
          <a:xfrm>
            <a:off x="1979712" y="1916832"/>
            <a:ext cx="5087648" cy="1656184"/>
            <a:chOff x="5997758" y="4941168"/>
            <a:chExt cx="2543640" cy="828032"/>
          </a:xfrm>
        </p:grpSpPr>
        <p:pic>
          <p:nvPicPr>
            <p:cNvPr id="59" name="Obraz 58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0" name="Elipsa 59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Łącznik prosty ze strzałką 60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ipsa 61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ipsa 62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Łuk 63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6" name="Obraz 53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Limit on </a:t>
            </a:r>
            <a:r>
              <a:rPr lang="pl-PL" b="1" dirty="0" err="1" smtClean="0"/>
              <a:t>how</a:t>
            </a:r>
            <a:r>
              <a:rPr lang="pl-PL" b="1" dirty="0" smtClean="0"/>
              <a:t> </a:t>
            </a:r>
            <a:r>
              <a:rPr lang="pl-PL" b="1" dirty="0" err="1" smtClean="0"/>
              <a:t>fast</a:t>
            </a:r>
            <a:r>
              <a:rPr lang="pl-PL" b="1" dirty="0" smtClean="0"/>
              <a:t> </a:t>
            </a:r>
            <a:r>
              <a:rPr lang="pl-PL" b="1" dirty="0" err="1" smtClean="0"/>
              <a:t>probe</a:t>
            </a:r>
            <a:r>
              <a:rPr lang="pl-PL" b="1" dirty="0" smtClean="0"/>
              <a:t> </a:t>
            </a:r>
            <a:r>
              <a:rPr lang="pl-PL" b="1" dirty="0" err="1" smtClean="0"/>
              <a:t>states</a:t>
            </a:r>
            <a:r>
              <a:rPr lang="pl-PL" b="1" dirty="0" smtClean="0"/>
              <a:t> </a:t>
            </a:r>
            <a:r>
              <a:rPr lang="pl-PL" b="1" dirty="0" err="1" smtClean="0"/>
              <a:t>can</a:t>
            </a:r>
            <a:r>
              <a:rPr lang="pl-PL" b="1" dirty="0" smtClean="0"/>
              <a:t> </a:t>
            </a:r>
            <a:r>
              <a:rPr lang="pl-PL" b="1" dirty="0" err="1" smtClean="0"/>
              <a:t>become</a:t>
            </a:r>
            <a:r>
              <a:rPr lang="pl-PL" b="1" dirty="0" smtClean="0"/>
              <a:t> </a:t>
            </a:r>
            <a:r>
              <a:rPr lang="pl-PL" b="1" dirty="0" err="1" smtClean="0"/>
              <a:t>distinguishable</a:t>
            </a:r>
            <a:r>
              <a:rPr lang="pl-PL" b="1" dirty="0" smtClean="0"/>
              <a:t>?</a:t>
            </a:r>
            <a:endParaRPr lang="en-US" b="1" dirty="0"/>
          </a:p>
        </p:txBody>
      </p:sp>
      <p:pic>
        <p:nvPicPr>
          <p:cNvPr id="19" name="Obraz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860032" y="2924944"/>
            <a:ext cx="2209804" cy="304800"/>
          </a:xfrm>
          <a:prstGeom prst="rect">
            <a:avLst/>
          </a:prstGeom>
          <a:noFill/>
          <a:ln/>
          <a:effectLst/>
        </p:spPr>
      </p:pic>
      <p:grpSp>
        <p:nvGrpSpPr>
          <p:cNvPr id="24" name="Grupa 23"/>
          <p:cNvGrpSpPr/>
          <p:nvPr/>
        </p:nvGrpSpPr>
        <p:grpSpPr>
          <a:xfrm>
            <a:off x="323528" y="4437112"/>
            <a:ext cx="3850072" cy="927048"/>
            <a:chOff x="323528" y="4437112"/>
            <a:chExt cx="3850072" cy="927048"/>
          </a:xfrm>
        </p:grpSpPr>
        <p:sp>
          <p:nvSpPr>
            <p:cNvPr id="16" name="Prostokąt 15"/>
            <p:cNvSpPr/>
            <p:nvPr/>
          </p:nvSpPr>
          <p:spPr>
            <a:xfrm>
              <a:off x="323528" y="4437112"/>
              <a:ext cx="2082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Bures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distance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403648" y="5085184"/>
              <a:ext cx="2769952" cy="27897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9" name="Obraz 4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72000" y="5013176"/>
            <a:ext cx="4114817" cy="355093"/>
          </a:xfrm>
          <a:prstGeom prst="rect">
            <a:avLst/>
          </a:prstGeom>
          <a:noFill/>
          <a:ln/>
          <a:effectLst/>
        </p:spPr>
      </p:pic>
      <p:grpSp>
        <p:nvGrpSpPr>
          <p:cNvPr id="25" name="Grupa 24"/>
          <p:cNvGrpSpPr/>
          <p:nvPr/>
        </p:nvGrpSpPr>
        <p:grpSpPr>
          <a:xfrm>
            <a:off x="3275856" y="1484784"/>
            <a:ext cx="2592288" cy="2952328"/>
            <a:chOff x="3275856" y="1484784"/>
            <a:chExt cx="2592288" cy="2952328"/>
          </a:xfrm>
        </p:grpSpPr>
        <p:sp>
          <p:nvSpPr>
            <p:cNvPr id="28" name="Łuk 27"/>
            <p:cNvSpPr/>
            <p:nvPr/>
          </p:nvSpPr>
          <p:spPr>
            <a:xfrm>
              <a:off x="3851920" y="1484784"/>
              <a:ext cx="2016224" cy="2952328"/>
            </a:xfrm>
            <a:prstGeom prst="arc">
              <a:avLst>
                <a:gd name="adj1" fmla="val 9151050"/>
                <a:gd name="adj2" fmla="val 19630820"/>
              </a:avLst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Łącznik prosty 30"/>
            <p:cNvCxnSpPr/>
            <p:nvPr/>
          </p:nvCxnSpPr>
          <p:spPr>
            <a:xfrm flipH="1">
              <a:off x="4096973" y="1744351"/>
              <a:ext cx="186198" cy="25820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a 33"/>
            <p:cNvSpPr/>
            <p:nvPr/>
          </p:nvSpPr>
          <p:spPr>
            <a:xfrm>
              <a:off x="3995936" y="198884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ipsa 34"/>
            <p:cNvSpPr/>
            <p:nvPr/>
          </p:nvSpPr>
          <p:spPr>
            <a:xfrm>
              <a:off x="4283968" y="162880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211960" y="1916832"/>
              <a:ext cx="1239930" cy="2840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Obraz 39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275856" y="1988840"/>
              <a:ext cx="609602" cy="2438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3275856" y="1484784"/>
              <a:ext cx="935128" cy="2438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6" name="Grupa 25"/>
          <p:cNvGrpSpPr/>
          <p:nvPr/>
        </p:nvGrpSpPr>
        <p:grpSpPr>
          <a:xfrm>
            <a:off x="323528" y="5517232"/>
            <a:ext cx="6874962" cy="1059126"/>
            <a:chOff x="323528" y="5517232"/>
            <a:chExt cx="6874962" cy="1059126"/>
          </a:xfrm>
        </p:grpSpPr>
        <p:sp>
          <p:nvSpPr>
            <p:cNvPr id="46" name="Prostokąt 45"/>
            <p:cNvSpPr/>
            <p:nvPr/>
          </p:nvSpPr>
          <p:spPr>
            <a:xfrm>
              <a:off x="323528" y="5517232"/>
              <a:ext cx="290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smtClean="0"/>
                <a:t>By triangle </a:t>
              </a:r>
              <a:r>
                <a:rPr lang="pl-PL" sz="2400" dirty="0" err="1" smtClean="0"/>
                <a:t>inequality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57" name="Obraz 5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1331640" y="6093296"/>
              <a:ext cx="5866850" cy="48306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3" name="Grupa 22"/>
          <p:cNvGrpSpPr/>
          <p:nvPr/>
        </p:nvGrpSpPr>
        <p:grpSpPr>
          <a:xfrm>
            <a:off x="323528" y="1340768"/>
            <a:ext cx="6390706" cy="2961620"/>
            <a:chOff x="323528" y="1340768"/>
            <a:chExt cx="6390706" cy="2961620"/>
          </a:xfrm>
        </p:grpSpPr>
        <p:pic>
          <p:nvPicPr>
            <p:cNvPr id="15" name="Obraz 1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293281" y="3573016"/>
              <a:ext cx="1085606" cy="3138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940150" y="2060848"/>
              <a:ext cx="774084" cy="34403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" name="Elipsa 5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ipsa 6"/>
            <p:cNvSpPr/>
            <p:nvPr/>
          </p:nvSpPr>
          <p:spPr>
            <a:xfrm>
              <a:off x="5652120" y="2276872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Łącznik prosty ze strzałką 8"/>
            <p:cNvCxnSpPr>
              <a:stCxn id="6" idx="7"/>
              <a:endCxn id="7" idx="3"/>
            </p:cNvCxnSpPr>
            <p:nvPr/>
          </p:nvCxnSpPr>
          <p:spPr>
            <a:xfrm flipV="1">
              <a:off x="3974845" y="2399797"/>
              <a:ext cx="1698366" cy="978286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3019075" y="3933056"/>
              <a:ext cx="16484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err="1" smtClean="0"/>
                <a:t>reference</a:t>
              </a:r>
              <a:r>
                <a:rPr lang="pl-PL" dirty="0" smtClean="0"/>
                <a:t> state </a:t>
              </a:r>
              <a:endParaRPr lang="en-US" dirty="0"/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323528" y="1340768"/>
              <a:ext cx="23105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Fix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oracle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index</a:t>
              </a:r>
              <a:r>
                <a:rPr lang="pl-PL" sz="2400" dirty="0" smtClean="0"/>
                <a:t>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a 35"/>
          <p:cNvGrpSpPr/>
          <p:nvPr/>
        </p:nvGrpSpPr>
        <p:grpSpPr>
          <a:xfrm>
            <a:off x="2627784" y="1268760"/>
            <a:ext cx="843005" cy="504056"/>
            <a:chOff x="2627784" y="1268760"/>
            <a:chExt cx="843005" cy="504056"/>
          </a:xfrm>
        </p:grpSpPr>
        <p:cxnSp>
          <p:nvCxnSpPr>
            <p:cNvPr id="47" name="Łącznik prosty ze strzałką 46"/>
            <p:cNvCxnSpPr>
              <a:endCxn id="33" idx="7"/>
            </p:cNvCxnSpPr>
            <p:nvPr/>
          </p:nvCxnSpPr>
          <p:spPr>
            <a:xfrm flipV="1">
              <a:off x="2627784" y="1361859"/>
              <a:ext cx="843005" cy="410957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Obraz 51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2771800" y="1268760"/>
              <a:ext cx="172019" cy="3440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0283" y="-63557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What</a:t>
            </a:r>
            <a:r>
              <a:rPr lang="pl-PL" b="1" dirty="0" smtClean="0"/>
              <a:t> Grover </a:t>
            </a:r>
            <a:r>
              <a:rPr lang="pl-PL" b="1" dirty="0" err="1" smtClean="0"/>
              <a:t>needs</a:t>
            </a:r>
            <a:r>
              <a:rPr lang="pl-PL" b="1" dirty="0" smtClean="0"/>
              <a:t>…</a:t>
            </a:r>
            <a:endParaRPr lang="en-US" b="1" dirty="0"/>
          </a:p>
        </p:txBody>
      </p:sp>
      <p:pic>
        <p:nvPicPr>
          <p:cNvPr id="15" name="Obraz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550062" y="2996952"/>
            <a:ext cx="1085606" cy="313848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804443" y="1412776"/>
            <a:ext cx="774086" cy="373280"/>
          </a:xfrm>
          <a:prstGeom prst="rect">
            <a:avLst/>
          </a:prstGeom>
          <a:noFill/>
          <a:ln/>
          <a:effectLst/>
        </p:spPr>
      </p:pic>
      <p:sp>
        <p:nvSpPr>
          <p:cNvPr id="6" name="Elipsa 5"/>
          <p:cNvSpPr/>
          <p:nvPr/>
        </p:nvSpPr>
        <p:spPr>
          <a:xfrm>
            <a:off x="4108701" y="278092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Łącznik prosty ze strzałką 8"/>
          <p:cNvCxnSpPr>
            <a:stCxn id="6" idx="7"/>
          </p:cNvCxnSpPr>
          <p:nvPr/>
        </p:nvCxnSpPr>
        <p:spPr>
          <a:xfrm flipV="1">
            <a:off x="4231626" y="1823733"/>
            <a:ext cx="1698366" cy="97828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2524525" y="170080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upa 50"/>
          <p:cNvGrpSpPr/>
          <p:nvPr/>
        </p:nvGrpSpPr>
        <p:grpSpPr bwMode="auto">
          <a:xfrm>
            <a:off x="539549" y="3573016"/>
            <a:ext cx="7965935" cy="427227"/>
            <a:chOff x="539548" y="3573016"/>
            <a:chExt cx="7965935" cy="427227"/>
          </a:xfrm>
        </p:grpSpPr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39548" y="3645024"/>
              <a:ext cx="3811371" cy="35521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0" name="Prostokąt 29"/>
            <p:cNvSpPr/>
            <p:nvPr/>
          </p:nvSpPr>
          <p:spPr bwMode="auto">
            <a:xfrm>
              <a:off x="4449180" y="3573016"/>
              <a:ext cx="4056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dirty="0" err="1" smtClean="0"/>
                <a:t>Final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states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should</a:t>
              </a:r>
              <a:r>
                <a:rPr lang="pl-PL" sz="2000" dirty="0" smtClean="0"/>
                <a:t> be </a:t>
              </a:r>
              <a:r>
                <a:rPr lang="pl-PL" sz="2000" dirty="0" err="1" smtClean="0"/>
                <a:t>distinguishable</a:t>
              </a:r>
              <a:endParaRPr lang="en-US" sz="2000" dirty="0"/>
            </a:p>
          </p:txBody>
        </p:sp>
      </p:grpSp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87823" y="908720"/>
            <a:ext cx="774088" cy="373281"/>
          </a:xfrm>
          <a:prstGeom prst="rect">
            <a:avLst/>
          </a:prstGeom>
          <a:noFill/>
          <a:ln/>
          <a:effectLst/>
        </p:spPr>
      </p:pic>
      <p:sp>
        <p:nvSpPr>
          <p:cNvPr id="33" name="Elipsa 32"/>
          <p:cNvSpPr/>
          <p:nvPr/>
        </p:nvSpPr>
        <p:spPr>
          <a:xfrm>
            <a:off x="3347864" y="134076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Łuk 40"/>
          <p:cNvSpPr/>
          <p:nvPr/>
        </p:nvSpPr>
        <p:spPr>
          <a:xfrm>
            <a:off x="2699792" y="1196752"/>
            <a:ext cx="3312368" cy="1656184"/>
          </a:xfrm>
          <a:prstGeom prst="arc">
            <a:avLst>
              <a:gd name="adj1" fmla="val 14003943"/>
              <a:gd name="adj2" fmla="val 20721537"/>
            </a:avLst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a 41"/>
          <p:cNvSpPr/>
          <p:nvPr/>
        </p:nvSpPr>
        <p:spPr>
          <a:xfrm>
            <a:off x="5940152" y="170080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868144" y="1268760"/>
            <a:ext cx="774090" cy="373282"/>
          </a:xfrm>
          <a:prstGeom prst="rect">
            <a:avLst/>
          </a:prstGeom>
          <a:noFill/>
          <a:ln/>
          <a:effectLst/>
        </p:spPr>
      </p:pic>
      <p:grpSp>
        <p:nvGrpSpPr>
          <p:cNvPr id="43" name="Grupa 42"/>
          <p:cNvGrpSpPr/>
          <p:nvPr/>
        </p:nvGrpSpPr>
        <p:grpSpPr>
          <a:xfrm>
            <a:off x="1547664" y="1412776"/>
            <a:ext cx="3201964" cy="3067173"/>
            <a:chOff x="1547664" y="1412776"/>
            <a:chExt cx="3201964" cy="3067173"/>
          </a:xfrm>
        </p:grpSpPr>
        <p:cxnSp>
          <p:nvCxnSpPr>
            <p:cNvPr id="31" name="Łącznik prosty ze strzałką 30"/>
            <p:cNvCxnSpPr>
              <a:endCxn id="6" idx="0"/>
            </p:cNvCxnSpPr>
            <p:nvPr/>
          </p:nvCxnSpPr>
          <p:spPr>
            <a:xfrm>
              <a:off x="3419872" y="1412776"/>
              <a:ext cx="760837" cy="1368152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>
              <a:endCxn id="6" idx="1"/>
            </p:cNvCxnSpPr>
            <p:nvPr/>
          </p:nvCxnSpPr>
          <p:spPr>
            <a:xfrm>
              <a:off x="2596533" y="1814998"/>
              <a:ext cx="1533259" cy="987021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1547664" y="4149080"/>
              <a:ext cx="3201964" cy="33086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2" name="Prostokąt 61"/>
          <p:cNvSpPr/>
          <p:nvPr/>
        </p:nvSpPr>
        <p:spPr>
          <a:xfrm>
            <a:off x="395536" y="5589240"/>
            <a:ext cx="6435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 smtClean="0"/>
              <a:t>Probe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needs</a:t>
            </a:r>
            <a:r>
              <a:rPr lang="pl-PL" sz="2000" b="1" dirty="0" smtClean="0"/>
              <a:t> to be </a:t>
            </a:r>
            <a:r>
              <a:rPr lang="pl-PL" sz="2000" b="1" dirty="0" err="1" smtClean="0"/>
              <a:t>sensitive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all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oracles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simultaneously</a:t>
            </a:r>
            <a:r>
              <a:rPr lang="pl-PL" sz="2000" b="1" dirty="0" smtClean="0"/>
              <a:t> !!!</a:t>
            </a:r>
            <a:endParaRPr lang="en-US" sz="2000" b="1" dirty="0"/>
          </a:p>
        </p:txBody>
      </p:sp>
      <p:grpSp>
        <p:nvGrpSpPr>
          <p:cNvPr id="44" name="Grupa 43"/>
          <p:cNvGrpSpPr/>
          <p:nvPr/>
        </p:nvGrpSpPr>
        <p:grpSpPr>
          <a:xfrm>
            <a:off x="395536" y="4725144"/>
            <a:ext cx="7811066" cy="483062"/>
            <a:chOff x="395536" y="4725144"/>
            <a:chExt cx="7811066" cy="483062"/>
          </a:xfrm>
        </p:grpSpPr>
        <p:sp>
          <p:nvSpPr>
            <p:cNvPr id="55" name="Prostokąt 54"/>
            <p:cNvSpPr/>
            <p:nvPr/>
          </p:nvSpPr>
          <p:spPr>
            <a:xfrm>
              <a:off x="395536" y="4725144"/>
              <a:ext cx="16434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dirty="0" smtClean="0"/>
                <a:t>We </a:t>
              </a:r>
              <a:r>
                <a:rPr lang="pl-PL" sz="2000" dirty="0" err="1" smtClean="0"/>
                <a:t>know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that</a:t>
              </a:r>
              <a:endParaRPr lang="en-US" sz="2000" dirty="0"/>
            </a:p>
          </p:txBody>
        </p:sp>
        <p:pic>
          <p:nvPicPr>
            <p:cNvPr id="63" name="Obraz 6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2339752" y="4725144"/>
              <a:ext cx="5866850" cy="48306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2" name="Obraz 7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339752" y="5229200"/>
            <a:ext cx="1346207" cy="330834"/>
          </a:xfrm>
          <a:prstGeom prst="rect">
            <a:avLst/>
          </a:prstGeom>
          <a:noFill/>
          <a:ln/>
          <a:effectLst/>
        </p:spPr>
      </p:pic>
      <p:grpSp>
        <p:nvGrpSpPr>
          <p:cNvPr id="46" name="Grupa 45"/>
          <p:cNvGrpSpPr/>
          <p:nvPr/>
        </p:nvGrpSpPr>
        <p:grpSpPr>
          <a:xfrm>
            <a:off x="899592" y="6093297"/>
            <a:ext cx="2284479" cy="443969"/>
            <a:chOff x="899592" y="6093297"/>
            <a:chExt cx="2284479" cy="443969"/>
          </a:xfrm>
        </p:grpSpPr>
        <p:pic>
          <p:nvPicPr>
            <p:cNvPr id="75" name="Obraz 7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1634151" y="6165304"/>
              <a:ext cx="1549920" cy="3550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8" name="Elipsa 67"/>
            <p:cNvSpPr/>
            <p:nvPr/>
          </p:nvSpPr>
          <p:spPr>
            <a:xfrm>
              <a:off x="2168056" y="6093297"/>
              <a:ext cx="576064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Obraz 69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899592" y="6165304"/>
              <a:ext cx="742213" cy="37196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3" name="Prostokąt 72"/>
          <p:cNvSpPr/>
          <p:nvPr/>
        </p:nvSpPr>
        <p:spPr>
          <a:xfrm>
            <a:off x="4170792" y="5157192"/>
            <a:ext cx="1149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err="1" smtClean="0"/>
              <a:t>too</a:t>
            </a:r>
            <a:r>
              <a:rPr lang="pl-PL" sz="2000" dirty="0" smtClean="0"/>
              <a:t> </a:t>
            </a:r>
            <a:r>
              <a:rPr lang="pl-PL" sz="2000" dirty="0" err="1" smtClean="0"/>
              <a:t>week</a:t>
            </a:r>
            <a:endParaRPr lang="en-US" sz="2000" dirty="0"/>
          </a:p>
        </p:txBody>
      </p:sp>
      <p:grpSp>
        <p:nvGrpSpPr>
          <p:cNvPr id="48" name="Grupa 47"/>
          <p:cNvGrpSpPr/>
          <p:nvPr/>
        </p:nvGrpSpPr>
        <p:grpSpPr>
          <a:xfrm>
            <a:off x="3347864" y="6165304"/>
            <a:ext cx="5502715" cy="400110"/>
            <a:chOff x="3347864" y="6165304"/>
            <a:chExt cx="5502715" cy="400110"/>
          </a:xfrm>
        </p:grpSpPr>
        <p:pic>
          <p:nvPicPr>
            <p:cNvPr id="78" name="Obraz 7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5220072" y="6165304"/>
              <a:ext cx="1322263" cy="35534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0" name="Łącznik prosty ze strzałką 79"/>
            <p:cNvCxnSpPr/>
            <p:nvPr/>
          </p:nvCxnSpPr>
          <p:spPr>
            <a:xfrm>
              <a:off x="3347864" y="6309320"/>
              <a:ext cx="172819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Prostokąt 80"/>
            <p:cNvSpPr/>
            <p:nvPr/>
          </p:nvSpPr>
          <p:spPr>
            <a:xfrm>
              <a:off x="6876256" y="6165304"/>
              <a:ext cx="19743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dirty="0" smtClean="0"/>
                <a:t>Grover </a:t>
              </a:r>
              <a:r>
                <a:rPr lang="pl-PL" sz="2000" dirty="0" err="1" smtClean="0"/>
                <a:t>is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optimal</a:t>
              </a:r>
              <a:endParaRPr lang="en-US" sz="2000" dirty="0"/>
            </a:p>
          </p:txBody>
        </p:sp>
      </p:grpSp>
      <p:pic>
        <p:nvPicPr>
          <p:cNvPr id="40" name="Obraz 3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4860032" y="4149080"/>
            <a:ext cx="712056" cy="3308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Impact</a:t>
            </a:r>
            <a:r>
              <a:rPr lang="pl-PL" b="1" dirty="0" smtClean="0"/>
              <a:t> of </a:t>
            </a:r>
            <a:r>
              <a:rPr lang="pl-PL" b="1" dirty="0" err="1" smtClean="0"/>
              <a:t>decoherence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Frequency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r>
              <a:rPr lang="pl-PL" b="1" dirty="0" smtClean="0"/>
              <a:t> under </a:t>
            </a:r>
            <a:r>
              <a:rPr lang="pl-PL" b="1" dirty="0" err="1" smtClean="0"/>
              <a:t>dephasing</a:t>
            </a:r>
            <a:r>
              <a:rPr lang="pl-PL" b="1" dirty="0" smtClean="0"/>
              <a:t> </a:t>
            </a:r>
            <a:r>
              <a:rPr lang="pl-PL" b="1" dirty="0" err="1" smtClean="0"/>
              <a:t>noise</a:t>
            </a:r>
            <a:endParaRPr lang="en-US" b="1" dirty="0"/>
          </a:p>
        </p:txBody>
      </p:sp>
      <p:grpSp>
        <p:nvGrpSpPr>
          <p:cNvPr id="134" name="Grupa 133"/>
          <p:cNvGrpSpPr/>
          <p:nvPr/>
        </p:nvGrpSpPr>
        <p:grpSpPr>
          <a:xfrm>
            <a:off x="1475656" y="1484784"/>
            <a:ext cx="5894297" cy="2090734"/>
            <a:chOff x="512214" y="1482282"/>
            <a:chExt cx="6909339" cy="2450774"/>
          </a:xfrm>
        </p:grpSpPr>
        <p:cxnSp>
          <p:nvCxnSpPr>
            <p:cNvPr id="52" name="Łącznik prosty 51"/>
            <p:cNvCxnSpPr/>
            <p:nvPr/>
          </p:nvCxnSpPr>
          <p:spPr>
            <a:xfrm>
              <a:off x="6012160" y="249289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6012160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2816470" y="249039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2816470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4572000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2096390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2384422" y="1626298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1088278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3464542" y="2850434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>
              <a:off x="5364088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72254" y="1482282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512214" y="2634410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543390" y="2562402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3464542" y="2346378"/>
              <a:ext cx="859002" cy="372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6876256" y="2564904"/>
              <a:ext cx="545297" cy="2287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Łącznik prosty 31"/>
            <p:cNvCxnSpPr/>
            <p:nvPr/>
          </p:nvCxnSpPr>
          <p:spPr>
            <a:xfrm>
              <a:off x="1232294" y="2490394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stokąt 35"/>
            <p:cNvSpPr/>
            <p:nvPr/>
          </p:nvSpPr>
          <p:spPr>
            <a:xfrm>
              <a:off x="5652120" y="1628800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4572000" y="249289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1736350" y="2850434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5076056" y="28529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az 55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5823266" y="2564904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444208" y="148478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Obraz 42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/>
            <a:srcRect l="-31496" t="-51633" r="-31496" b="-51633"/>
            <a:stretch>
              <a:fillRect/>
            </a:stretch>
          </p:blipFill>
          <p:spPr bwMode="auto">
            <a:xfrm>
              <a:off x="1403648" y="1556792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/>
            <a:srcRect l="-31496" t="-51633" r="-31496" b="-51633"/>
            <a:stretch>
              <a:fillRect/>
            </a:stretch>
          </p:blipFill>
          <p:spPr bwMode="auto">
            <a:xfrm>
              <a:off x="4716016" y="1628800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58" name="Obraz 5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051720" y="3933056"/>
            <a:ext cx="2057409" cy="313754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81" name="Grupa 80"/>
          <p:cNvGrpSpPr/>
          <p:nvPr/>
        </p:nvGrpSpPr>
        <p:grpSpPr bwMode="auto">
          <a:xfrm>
            <a:off x="4644008" y="3717032"/>
            <a:ext cx="1990818" cy="648072"/>
            <a:chOff x="3491880" y="3861048"/>
            <a:chExt cx="2520280" cy="820428"/>
          </a:xfrm>
        </p:grpSpPr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10702" y="4246319"/>
              <a:ext cx="176661" cy="20082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2" name="Elipsa 61"/>
            <p:cNvSpPr/>
            <p:nvPr/>
          </p:nvSpPr>
          <p:spPr bwMode="auto">
            <a:xfrm>
              <a:off x="4847467" y="4103626"/>
              <a:ext cx="535041" cy="5350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Łącznik prosty ze strzałką 65"/>
            <p:cNvCxnSpPr/>
            <p:nvPr/>
          </p:nvCxnSpPr>
          <p:spPr bwMode="auto">
            <a:xfrm>
              <a:off x="5418241" y="4317667"/>
              <a:ext cx="171232" cy="9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a 69"/>
            <p:cNvSpPr/>
            <p:nvPr/>
          </p:nvSpPr>
          <p:spPr bwMode="auto">
            <a:xfrm>
              <a:off x="5632281" y="4103626"/>
              <a:ext cx="379879" cy="5350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ipsa 70"/>
            <p:cNvSpPr/>
            <p:nvPr/>
          </p:nvSpPr>
          <p:spPr bwMode="auto">
            <a:xfrm>
              <a:off x="3577497" y="4146435"/>
              <a:ext cx="535041" cy="5350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Łuk 71"/>
            <p:cNvSpPr/>
            <p:nvPr/>
          </p:nvSpPr>
          <p:spPr bwMode="auto">
            <a:xfrm>
              <a:off x="3491880" y="4103626"/>
              <a:ext cx="727737" cy="214040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Obraz 7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20072" y="3861048"/>
              <a:ext cx="428079" cy="2140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Obraz 7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3694368" y="3861048"/>
              <a:ext cx="360437" cy="13786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85" name="Elipsa 84"/>
          <p:cNvSpPr/>
          <p:nvPr/>
        </p:nvSpPr>
        <p:spPr>
          <a:xfrm>
            <a:off x="5148064" y="494116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upa 67"/>
          <p:cNvGrpSpPr/>
          <p:nvPr/>
        </p:nvGrpSpPr>
        <p:grpSpPr>
          <a:xfrm>
            <a:off x="132049" y="4513943"/>
            <a:ext cx="7407670" cy="2049607"/>
            <a:chOff x="132049" y="4513943"/>
            <a:chExt cx="7407670" cy="2049607"/>
          </a:xfrm>
        </p:grpSpPr>
        <p:sp>
          <p:nvSpPr>
            <p:cNvPr id="82" name="Prostokąt 81"/>
            <p:cNvSpPr/>
            <p:nvPr/>
          </p:nvSpPr>
          <p:spPr>
            <a:xfrm>
              <a:off x="132049" y="4513943"/>
              <a:ext cx="74076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dirty="0" err="1" smtClean="0"/>
                <a:t>Fundamental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bound</a:t>
              </a:r>
              <a:r>
                <a:rPr lang="pl-PL" sz="2000" dirty="0" smtClean="0"/>
                <a:t> on Quantum Fisher </a:t>
              </a:r>
              <a:r>
                <a:rPr lang="pl-PL" sz="2000" dirty="0" err="1" smtClean="0"/>
                <a:t>Information</a:t>
              </a:r>
              <a:r>
                <a:rPr lang="pl-PL" sz="2000" dirty="0" smtClean="0"/>
                <a:t> (</a:t>
              </a:r>
              <a:r>
                <a:rPr lang="pl-PL" sz="2000" dirty="0" err="1" smtClean="0"/>
                <a:t>parallel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setting</a:t>
              </a:r>
              <a:r>
                <a:rPr lang="pl-PL" sz="2000" dirty="0" smtClean="0"/>
                <a:t>)</a:t>
              </a:r>
              <a:endParaRPr lang="en-US" sz="2000" dirty="0"/>
            </a:p>
          </p:txBody>
        </p:sp>
        <p:pic>
          <p:nvPicPr>
            <p:cNvPr id="89" name="Obraz 8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4" y="5013176"/>
              <a:ext cx="2536796" cy="7161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6" name="Prostokąt 85"/>
            <p:cNvSpPr/>
            <p:nvPr/>
          </p:nvSpPr>
          <p:spPr>
            <a:xfrm>
              <a:off x="175458" y="6040330"/>
              <a:ext cx="6228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 smtClean="0">
                  <a:latin typeface="Times" pitchFamily="18" charset="0"/>
                </a:rPr>
                <a:t>B. M. Escher, R. L. de Matos Filho, L. Davidovich </a:t>
              </a:r>
              <a:r>
                <a:rPr lang="en-US" sz="1400" dirty="0" smtClean="0">
                  <a:latin typeface="Times" pitchFamily="18" charset="0"/>
                </a:rPr>
                <a:t>Nature Phys.</a:t>
              </a:r>
              <a:r>
                <a:rPr lang="pl-PL" sz="1400" dirty="0" smtClean="0">
                  <a:latin typeface="Times" pitchFamily="18" charset="0"/>
                </a:rPr>
                <a:t> </a:t>
              </a:r>
              <a:r>
                <a:rPr lang="en-US" sz="1400" dirty="0" smtClean="0">
                  <a:latin typeface="Times" pitchFamily="18" charset="0"/>
                </a:rPr>
                <a:t>7, 406–411 (2011)</a:t>
              </a:r>
              <a:endParaRPr lang="pl-PL" sz="1400" dirty="0" smtClean="0">
                <a:solidFill>
                  <a:prstClr val="black"/>
                </a:solidFill>
                <a:latin typeface="Times" pitchFamily="18" charset="0"/>
              </a:endParaRPr>
            </a:p>
            <a:p>
              <a:r>
                <a:rPr lang="pl-PL" sz="1400" dirty="0" smtClean="0">
                  <a:solidFill>
                    <a:prstClr val="black"/>
                  </a:solidFill>
                  <a:latin typeface="Times" pitchFamily="18" charset="0"/>
                </a:rPr>
                <a:t>RDD,</a:t>
              </a:r>
              <a:r>
                <a:rPr lang="en-US" sz="1400" dirty="0" smtClean="0">
                  <a:solidFill>
                    <a:prstClr val="black"/>
                  </a:solidFill>
                  <a:latin typeface="Times" pitchFamily="18" charset="0"/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  <a:latin typeface="Times" pitchFamily="18" charset="0"/>
                </a:rPr>
                <a:t>J. </a:t>
              </a:r>
              <a:r>
                <a:rPr lang="pl-PL" sz="1400" dirty="0" err="1" smtClean="0">
                  <a:solidFill>
                    <a:prstClr val="black"/>
                  </a:solidFill>
                  <a:latin typeface="Times" pitchFamily="18" charset="0"/>
                </a:rPr>
                <a:t>Kolodynski</a:t>
              </a:r>
              <a:r>
                <a:rPr lang="pl-PL" sz="1400" dirty="0" smtClean="0">
                  <a:solidFill>
                    <a:prstClr val="black"/>
                  </a:solidFill>
                  <a:latin typeface="Times" pitchFamily="18" charset="0"/>
                </a:rPr>
                <a:t>, M. Guta, </a:t>
              </a:r>
              <a:r>
                <a:rPr lang="fr-FR" sz="1400" dirty="0" smtClean="0">
                  <a:latin typeface="Times" pitchFamily="18" charset="0"/>
                </a:rPr>
                <a:t>Nature Communications </a:t>
              </a:r>
              <a:r>
                <a:rPr lang="fr-FR" sz="1400" b="1" dirty="0" smtClean="0">
                  <a:latin typeface="Times" pitchFamily="18" charset="0"/>
                </a:rPr>
                <a:t>3</a:t>
              </a:r>
              <a:r>
                <a:rPr lang="fr-FR" sz="1400" dirty="0" smtClean="0">
                  <a:latin typeface="Times" pitchFamily="18" charset="0"/>
                </a:rPr>
                <a:t>, 1063 (2012)</a:t>
              </a:r>
              <a:endParaRPr lang="pl-PL" sz="14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</p:grpSp>
      <p:grpSp>
        <p:nvGrpSpPr>
          <p:cNvPr id="69" name="Grupa 68"/>
          <p:cNvGrpSpPr/>
          <p:nvPr/>
        </p:nvGrpSpPr>
        <p:grpSpPr>
          <a:xfrm>
            <a:off x="166847" y="6485765"/>
            <a:ext cx="7592512" cy="313201"/>
            <a:chOff x="166847" y="6485765"/>
            <a:chExt cx="7592512" cy="313201"/>
          </a:xfrm>
        </p:grpSpPr>
        <p:sp>
          <p:nvSpPr>
            <p:cNvPr id="87" name="Prostokąt 86"/>
            <p:cNvSpPr/>
            <p:nvPr/>
          </p:nvSpPr>
          <p:spPr>
            <a:xfrm>
              <a:off x="4104768" y="6485765"/>
              <a:ext cx="36545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 smtClean="0"/>
                <a:t>(</a:t>
              </a:r>
              <a:r>
                <a:rPr lang="pl-PL" sz="1400" b="1" dirty="0" err="1" smtClean="0"/>
                <a:t>Valid</a:t>
              </a:r>
              <a:r>
                <a:rPr lang="pl-PL" sz="1400" b="1" dirty="0" smtClean="0"/>
                <a:t> </a:t>
              </a:r>
              <a:r>
                <a:rPr lang="pl-PL" sz="1400" b="1" dirty="0" err="1" smtClean="0"/>
                <a:t>also</a:t>
              </a:r>
              <a:r>
                <a:rPr lang="pl-PL" sz="1400" b="1" dirty="0" smtClean="0"/>
                <a:t> for most general </a:t>
              </a:r>
              <a:r>
                <a:rPr lang="pl-PL" sz="1400" b="1" dirty="0" err="1" smtClean="0"/>
                <a:t>adaptive</a:t>
              </a:r>
              <a:r>
                <a:rPr lang="pl-PL" sz="1400" b="1" dirty="0" smtClean="0"/>
                <a:t> </a:t>
              </a:r>
              <a:r>
                <a:rPr lang="pl-PL" sz="1400" b="1" dirty="0" err="1" smtClean="0"/>
                <a:t>strategy</a:t>
              </a:r>
              <a:r>
                <a:rPr lang="pl-PL" sz="1400" b="1" dirty="0" smtClean="0"/>
                <a:t>!)</a:t>
              </a:r>
              <a:endParaRPr lang="en-US" sz="1400" b="1" dirty="0"/>
            </a:p>
          </p:txBody>
        </p:sp>
        <p:sp>
          <p:nvSpPr>
            <p:cNvPr id="88" name="Prostokąt 87"/>
            <p:cNvSpPr/>
            <p:nvPr/>
          </p:nvSpPr>
          <p:spPr>
            <a:xfrm>
              <a:off x="166847" y="6491189"/>
              <a:ext cx="57606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1400" dirty="0" smtClean="0">
                  <a:solidFill>
                    <a:prstClr val="black"/>
                  </a:solidFill>
                  <a:latin typeface="Times" pitchFamily="18" charset="0"/>
                </a:rPr>
                <a:t>RDD,</a:t>
              </a:r>
              <a:r>
                <a:rPr lang="en-US" sz="1400" dirty="0" smtClean="0">
                  <a:solidFill>
                    <a:prstClr val="black"/>
                  </a:solidFill>
                  <a:latin typeface="Times" pitchFamily="18" charset="0"/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  <a:latin typeface="Times" pitchFamily="18" charset="0"/>
                </a:rPr>
                <a:t>L. </a:t>
              </a:r>
              <a:r>
                <a:rPr lang="pl-PL" sz="1400" dirty="0" err="1" smtClean="0">
                  <a:solidFill>
                    <a:prstClr val="black"/>
                  </a:solidFill>
                  <a:latin typeface="Times" pitchFamily="18" charset="0"/>
                </a:rPr>
                <a:t>Maccone</a:t>
              </a:r>
              <a:r>
                <a:rPr lang="fr-FR" sz="1400" dirty="0" smtClean="0">
                  <a:solidFill>
                    <a:prstClr val="black"/>
                  </a:solidFill>
                  <a:latin typeface="Times" pitchFamily="18" charset="0"/>
                </a:rPr>
                <a:t> </a:t>
              </a:r>
              <a:r>
                <a:rPr lang="pl-PL" sz="1400" dirty="0" err="1" smtClean="0"/>
                <a:t>Phys</a:t>
              </a:r>
              <a:r>
                <a:rPr lang="pl-PL" sz="1400" dirty="0" smtClean="0"/>
                <a:t>. </a:t>
              </a:r>
              <a:r>
                <a:rPr lang="pl-PL" sz="1400" dirty="0" err="1" smtClean="0"/>
                <a:t>Rev</a:t>
              </a:r>
              <a:r>
                <a:rPr lang="pl-PL" sz="1400" dirty="0" smtClean="0"/>
                <a:t>. </a:t>
              </a:r>
              <a:r>
                <a:rPr lang="pl-PL" sz="1400" dirty="0" err="1" smtClean="0"/>
                <a:t>Lett</a:t>
              </a:r>
              <a:r>
                <a:rPr lang="pl-PL" sz="1400" dirty="0" smtClean="0"/>
                <a:t>. </a:t>
              </a:r>
              <a:r>
                <a:rPr lang="pl-PL" sz="1400" b="1" dirty="0" smtClean="0"/>
                <a:t>113,</a:t>
              </a:r>
              <a:r>
                <a:rPr lang="pl-PL" sz="1400" dirty="0" smtClean="0"/>
                <a:t> 250801 (2014) </a:t>
              </a:r>
              <a:endParaRPr lang="pl-PL" sz="14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</p:grpSp>
      <p:grpSp>
        <p:nvGrpSpPr>
          <p:cNvPr id="112" name="Grupa 111"/>
          <p:cNvGrpSpPr/>
          <p:nvPr/>
        </p:nvGrpSpPr>
        <p:grpSpPr bwMode="auto">
          <a:xfrm>
            <a:off x="6084168" y="4941168"/>
            <a:ext cx="2617842" cy="1080120"/>
            <a:chOff x="1979709" y="1556791"/>
            <a:chExt cx="5213996" cy="1872208"/>
          </a:xfrm>
        </p:grpSpPr>
        <p:grpSp>
          <p:nvGrpSpPr>
            <p:cNvPr id="113" name="Grupa 36"/>
            <p:cNvGrpSpPr/>
            <p:nvPr/>
          </p:nvGrpSpPr>
          <p:grpSpPr bwMode="auto">
            <a:xfrm>
              <a:off x="1979709" y="1700807"/>
              <a:ext cx="5040560" cy="1728192"/>
              <a:chOff x="1979710" y="1700808"/>
              <a:chExt cx="5040560" cy="1728192"/>
            </a:xfrm>
          </p:grpSpPr>
          <p:grpSp>
            <p:nvGrpSpPr>
              <p:cNvPr id="129" name="Grupa 35"/>
              <p:cNvGrpSpPr/>
              <p:nvPr/>
            </p:nvGrpSpPr>
            <p:grpSpPr bwMode="auto">
              <a:xfrm>
                <a:off x="1979710" y="1700808"/>
                <a:ext cx="5040560" cy="1728192"/>
                <a:chOff x="1979712" y="1700809"/>
                <a:chExt cx="5040560" cy="1728192"/>
              </a:xfrm>
            </p:grpSpPr>
            <p:sp>
              <p:nvSpPr>
                <p:cNvPr id="131" name="Elipsa 130"/>
                <p:cNvSpPr/>
                <p:nvPr/>
              </p:nvSpPr>
              <p:spPr bwMode="auto">
                <a:xfrm>
                  <a:off x="1979712" y="1700809"/>
                  <a:ext cx="5040560" cy="1728192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2" name="Obraz 131" descr="TP_tmp.emf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3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610888" y="1901206"/>
                  <a:ext cx="483109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133" name="Łuk 132"/>
                <p:cNvSpPr/>
                <p:nvPr/>
              </p:nvSpPr>
              <p:spPr bwMode="auto">
                <a:xfrm>
                  <a:off x="3635896" y="2132857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Elipsa 129"/>
              <p:cNvSpPr/>
              <p:nvPr/>
            </p:nvSpPr>
            <p:spPr bwMode="auto">
              <a:xfrm>
                <a:off x="4707682" y="2142754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upa 28"/>
            <p:cNvGrpSpPr/>
            <p:nvPr/>
          </p:nvGrpSpPr>
          <p:grpSpPr bwMode="auto">
            <a:xfrm>
              <a:off x="3118552" y="1556791"/>
              <a:ext cx="4075153" cy="1646535"/>
              <a:chOff x="3118553" y="1556792"/>
              <a:chExt cx="4075153" cy="1646535"/>
            </a:xfrm>
          </p:grpSpPr>
          <p:sp>
            <p:nvSpPr>
              <p:cNvPr id="120" name="Elipsa 119"/>
              <p:cNvSpPr/>
              <p:nvPr/>
            </p:nvSpPr>
            <p:spPr bwMode="auto">
              <a:xfrm>
                <a:off x="3508847" y="1729186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upa 27"/>
              <p:cNvGrpSpPr/>
              <p:nvPr/>
            </p:nvGrpSpPr>
            <p:grpSpPr bwMode="auto">
              <a:xfrm>
                <a:off x="3118553" y="1556792"/>
                <a:ext cx="4075153" cy="1646535"/>
                <a:chOff x="3118553" y="1556792"/>
                <a:chExt cx="4075153" cy="1646535"/>
              </a:xfrm>
            </p:grpSpPr>
            <p:grpSp>
              <p:nvGrpSpPr>
                <p:cNvPr id="122" name="Grupa 26"/>
                <p:cNvGrpSpPr/>
                <p:nvPr/>
              </p:nvGrpSpPr>
              <p:grpSpPr bwMode="auto">
                <a:xfrm>
                  <a:off x="3118553" y="1556792"/>
                  <a:ext cx="4075153" cy="1646535"/>
                  <a:chOff x="3118553" y="1556792"/>
                  <a:chExt cx="4075153" cy="1646535"/>
                </a:xfrm>
              </p:grpSpPr>
              <p:pic>
                <p:nvPicPr>
                  <p:cNvPr id="124" name="Obraz 123" descr="TP_tmp.png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3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17591" y="1772817"/>
                    <a:ext cx="254067" cy="12627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125" name="Obraz 124" descr="TP_tmp.png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3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5902086" y="2348880"/>
                    <a:ext cx="253430" cy="20183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126" name="Łącznik prosty 125"/>
                  <p:cNvCxnSpPr/>
                  <p:nvPr/>
                </p:nvCxnSpPr>
                <p:spPr bwMode="auto">
                  <a:xfrm>
                    <a:off x="3563886" y="1772816"/>
                    <a:ext cx="3240360" cy="1152128"/>
                  </a:xfrm>
                  <a:prstGeom prst="line">
                    <a:avLst/>
                  </a:prstGeom>
                  <a:noFill/>
                  <a:ln>
                    <a:solidFill>
                      <a:srgbClr val="0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27" name="Obraz 10" descr="TP_tmp.emf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3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3118553" y="1556792"/>
                    <a:ext cx="331369" cy="203097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128" name="Obraz 11" descr="TP_tmp.emf"/>
                  <p:cNvPicPr>
                    <a:picLocks noChangeAspect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3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6863600" y="2924943"/>
                    <a:ext cx="330106" cy="278384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sp>
              <p:nvSpPr>
                <p:cNvPr id="123" name="Elipsa 122"/>
                <p:cNvSpPr/>
                <p:nvPr/>
              </p:nvSpPr>
              <p:spPr bwMode="auto">
                <a:xfrm>
                  <a:off x="6745264" y="2886275"/>
                  <a:ext cx="72008" cy="7200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5" name="Grupa 46"/>
            <p:cNvGrpSpPr/>
            <p:nvPr/>
          </p:nvGrpSpPr>
          <p:grpSpPr bwMode="auto">
            <a:xfrm>
              <a:off x="3628171" y="2132856"/>
              <a:ext cx="1956680" cy="543959"/>
              <a:chOff x="3663252" y="2132856"/>
              <a:chExt cx="1956680" cy="543959"/>
            </a:xfrm>
          </p:grpSpPr>
          <p:pic>
            <p:nvPicPr>
              <p:cNvPr id="118" name="Obraz 117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663252" y="2132856"/>
                <a:ext cx="792388" cy="25574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9" name="Obraz 118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826975" y="2420888"/>
                <a:ext cx="792957" cy="255927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16" name="Elipsa 115"/>
            <p:cNvSpPr/>
            <p:nvPr/>
          </p:nvSpPr>
          <p:spPr bwMode="auto">
            <a:xfrm>
              <a:off x="4198466" y="2109019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Elipsa 116"/>
            <p:cNvSpPr/>
            <p:nvPr/>
          </p:nvSpPr>
          <p:spPr bwMode="auto">
            <a:xfrm>
              <a:off x="5072282" y="242088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Proof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bound</a:t>
            </a:r>
            <a:endParaRPr lang="en-US" b="1" dirty="0"/>
          </a:p>
        </p:txBody>
      </p:sp>
      <p:sp>
        <p:nvSpPr>
          <p:cNvPr id="30" name="Prostokąt 29"/>
          <p:cNvSpPr/>
          <p:nvPr/>
        </p:nvSpPr>
        <p:spPr>
          <a:xfrm>
            <a:off x="251520" y="4437112"/>
            <a:ext cx="757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Then</a:t>
            </a:r>
            <a:r>
              <a:rPr lang="pl-PL" dirty="0" smtClean="0"/>
              <a:t> by Quantum Fisher </a:t>
            </a:r>
            <a:r>
              <a:rPr lang="pl-PL" dirty="0" err="1" smtClean="0"/>
              <a:t>Information</a:t>
            </a:r>
            <a:r>
              <a:rPr lang="pl-PL" dirty="0" smtClean="0"/>
              <a:t> of </a:t>
            </a:r>
            <a:r>
              <a:rPr lang="pl-PL" dirty="0" err="1" smtClean="0"/>
              <a:t>nonincreasing</a:t>
            </a:r>
            <a:r>
              <a:rPr lang="pl-PL" dirty="0" smtClean="0"/>
              <a:t> under CP </a:t>
            </a:r>
            <a:r>
              <a:rPr lang="pl-PL" dirty="0" err="1" smtClean="0"/>
              <a:t>maps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:</a:t>
            </a:r>
            <a:endParaRPr lang="en-US" dirty="0"/>
          </a:p>
        </p:txBody>
      </p:sp>
      <p:pic>
        <p:nvPicPr>
          <p:cNvPr id="80" name="Obraz 7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1960" y="4941168"/>
            <a:ext cx="4443098" cy="306825"/>
          </a:xfrm>
          <a:prstGeom prst="rect">
            <a:avLst/>
          </a:prstGeom>
          <a:noFill/>
          <a:ln/>
          <a:effectLst/>
        </p:spPr>
      </p:pic>
      <p:grpSp>
        <p:nvGrpSpPr>
          <p:cNvPr id="56" name="Grupa 55"/>
          <p:cNvGrpSpPr/>
          <p:nvPr/>
        </p:nvGrpSpPr>
        <p:grpSpPr>
          <a:xfrm>
            <a:off x="395536" y="4941168"/>
            <a:ext cx="3339336" cy="1547147"/>
            <a:chOff x="395536" y="4941168"/>
            <a:chExt cx="3339336" cy="1547147"/>
          </a:xfrm>
        </p:grpSpPr>
        <p:cxnSp>
          <p:nvCxnSpPr>
            <p:cNvPr id="31" name="Łącznik prosty 30"/>
            <p:cNvCxnSpPr/>
            <p:nvPr/>
          </p:nvCxnSpPr>
          <p:spPr bwMode="auto">
            <a:xfrm>
              <a:off x="395536" y="5445224"/>
              <a:ext cx="122636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Prostokąt 31"/>
            <p:cNvSpPr/>
            <p:nvPr/>
          </p:nvSpPr>
          <p:spPr>
            <a:xfrm>
              <a:off x="611560" y="5157192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l-PL" sz="4400" dirty="0">
                <a:solidFill>
                  <a:schemeClr val="tx1"/>
                </a:solidFill>
              </a:endParaRPr>
            </a:p>
          </p:txBody>
        </p:sp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/>
            <a:srcRect l="-47244" t="-56580" r="-47244" b="-56580"/>
            <a:stretch>
              <a:fillRect/>
            </a:stretch>
          </p:blipFill>
          <p:spPr bwMode="auto">
            <a:xfrm>
              <a:off x="757802" y="5157192"/>
              <a:ext cx="601692" cy="55064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34" name="pole tekstowe 33"/>
            <p:cNvSpPr txBox="1"/>
            <p:nvPr/>
          </p:nvSpPr>
          <p:spPr>
            <a:xfrm>
              <a:off x="1621898" y="5085184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400" dirty="0" smtClean="0"/>
                <a:t>=</a:t>
              </a:r>
              <a:endParaRPr lang="en-US" sz="4400" dirty="0"/>
            </a:p>
          </p:txBody>
        </p:sp>
        <p:grpSp>
          <p:nvGrpSpPr>
            <p:cNvPr id="47" name="Grupa 46"/>
            <p:cNvGrpSpPr/>
            <p:nvPr/>
          </p:nvGrpSpPr>
          <p:grpSpPr bwMode="auto">
            <a:xfrm>
              <a:off x="2053946" y="4941168"/>
              <a:ext cx="1559931" cy="1080120"/>
              <a:chOff x="2267986" y="4653136"/>
              <a:chExt cx="1559931" cy="1080120"/>
            </a:xfrm>
          </p:grpSpPr>
          <p:cxnSp>
            <p:nvCxnSpPr>
              <p:cNvPr id="39" name="Łącznik prosty 38"/>
              <p:cNvCxnSpPr/>
              <p:nvPr/>
            </p:nvCxnSpPr>
            <p:spPr bwMode="auto">
              <a:xfrm>
                <a:off x="2567777" y="5493229"/>
                <a:ext cx="360040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auto">
              <a:xfrm>
                <a:off x="2387757" y="4893163"/>
                <a:ext cx="1440160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Prostokąt 35"/>
              <p:cNvSpPr/>
              <p:nvPr/>
            </p:nvSpPr>
            <p:spPr bwMode="auto">
              <a:xfrm>
                <a:off x="2867811" y="4653136"/>
                <a:ext cx="666750" cy="108012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37" name="Obraz 36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 bwMode="auto">
              <a:xfrm>
                <a:off x="3069884" y="5112588"/>
                <a:ext cx="227831" cy="22783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5" name="Obraz 44" descr="TP_tmp.emf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67986" y="5433223"/>
                <a:ext cx="266292" cy="170252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7762" y="6237312"/>
              <a:ext cx="3337110" cy="25100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9" name="Obraz 7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5445224"/>
            <a:ext cx="3631338" cy="736021"/>
          </a:xfrm>
          <a:prstGeom prst="rect">
            <a:avLst/>
          </a:prstGeom>
          <a:noFill/>
          <a:ln/>
          <a:effectLst/>
        </p:spPr>
      </p:pic>
      <p:grpSp>
        <p:nvGrpSpPr>
          <p:cNvPr id="55" name="Grupa 54"/>
          <p:cNvGrpSpPr/>
          <p:nvPr/>
        </p:nvGrpSpPr>
        <p:grpSpPr>
          <a:xfrm>
            <a:off x="251520" y="3068960"/>
            <a:ext cx="8383513" cy="1410414"/>
            <a:chOff x="251520" y="3068960"/>
            <a:chExt cx="8383513" cy="1410414"/>
          </a:xfrm>
        </p:grpSpPr>
        <p:sp>
          <p:nvSpPr>
            <p:cNvPr id="27" name="Prostokąt 26"/>
            <p:cNvSpPr/>
            <p:nvPr/>
          </p:nvSpPr>
          <p:spPr>
            <a:xfrm>
              <a:off x="251520" y="3068960"/>
              <a:ext cx="838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err="1" smtClean="0"/>
                <a:t>If</a:t>
              </a:r>
              <a:r>
                <a:rPr lang="pl-PL" dirty="0" smtClean="0"/>
                <a:t> we </a:t>
              </a:r>
              <a:r>
                <a:rPr lang="pl-PL" dirty="0" err="1" smtClean="0"/>
                <a:t>can</a:t>
              </a:r>
              <a:r>
                <a:rPr lang="pl-PL" dirty="0" smtClean="0"/>
                <a:t> </a:t>
              </a:r>
              <a:r>
                <a:rPr lang="pl-PL" dirty="0" err="1" smtClean="0"/>
                <a:t>simmulate</a:t>
              </a:r>
              <a:r>
                <a:rPr lang="pl-PL" dirty="0" smtClean="0"/>
                <a:t> </a:t>
              </a:r>
              <a:r>
                <a:rPr lang="pl-PL" dirty="0" err="1" smtClean="0"/>
                <a:t>evolution</a:t>
              </a:r>
              <a:r>
                <a:rPr lang="pl-PL" dirty="0" smtClean="0"/>
                <a:t> of </a:t>
              </a:r>
              <a:r>
                <a:rPr lang="pl-PL" dirty="0" err="1" smtClean="0"/>
                <a:t>the</a:t>
              </a:r>
              <a:r>
                <a:rPr lang="pl-PL" dirty="0" smtClean="0"/>
                <a:t> channel (</a:t>
              </a:r>
              <a:r>
                <a:rPr lang="pl-PL" dirty="0" err="1" smtClean="0"/>
                <a:t>locally</a:t>
              </a:r>
              <a:r>
                <a:rPr lang="pl-PL" dirty="0" smtClean="0"/>
                <a:t>) by </a:t>
              </a:r>
              <a:r>
                <a:rPr lang="pl-PL" dirty="0" err="1" smtClean="0"/>
                <a:t>changing</a:t>
              </a:r>
              <a:r>
                <a:rPr lang="pl-PL" dirty="0" smtClean="0"/>
                <a:t> </a:t>
              </a:r>
              <a:r>
                <a:rPr lang="pl-PL" dirty="0" err="1" smtClean="0"/>
                <a:t>mixing</a:t>
              </a:r>
              <a:r>
                <a:rPr lang="pl-PL" dirty="0" smtClean="0"/>
                <a:t> </a:t>
              </a:r>
              <a:r>
                <a:rPr lang="pl-PL" dirty="0" err="1" smtClean="0"/>
                <a:t>porbabilities</a:t>
              </a:r>
              <a:r>
                <a:rPr lang="pl-PL" dirty="0" smtClean="0"/>
                <a:t>…</a:t>
              </a:r>
              <a:endParaRPr lang="en-US" dirty="0"/>
            </a:p>
          </p:txBody>
        </p:sp>
        <p:pic>
          <p:nvPicPr>
            <p:cNvPr id="29" name="Obraz 28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95736" y="3573016"/>
              <a:ext cx="4498361" cy="3353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8" name="Obraz 77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89879" y="4005064"/>
              <a:ext cx="2346413" cy="47431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83" name="Obraz 8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5589240"/>
            <a:ext cx="1202817" cy="419391"/>
          </a:xfrm>
          <a:prstGeom prst="rect">
            <a:avLst/>
          </a:prstGeom>
          <a:noFill/>
          <a:ln/>
          <a:effectLst/>
        </p:spPr>
      </p:pic>
      <p:grpSp>
        <p:nvGrpSpPr>
          <p:cNvPr id="54" name="Grupa 53"/>
          <p:cNvGrpSpPr/>
          <p:nvPr/>
        </p:nvGrpSpPr>
        <p:grpSpPr>
          <a:xfrm>
            <a:off x="755576" y="1124744"/>
            <a:ext cx="8088139" cy="1872206"/>
            <a:chOff x="755576" y="1124744"/>
            <a:chExt cx="8088139" cy="1872206"/>
          </a:xfrm>
        </p:grpSpPr>
        <p:grpSp>
          <p:nvGrpSpPr>
            <p:cNvPr id="77" name="Grupa 76"/>
            <p:cNvGrpSpPr/>
            <p:nvPr/>
          </p:nvGrpSpPr>
          <p:grpSpPr bwMode="auto">
            <a:xfrm>
              <a:off x="755576" y="1124744"/>
              <a:ext cx="4886638" cy="1872206"/>
              <a:chOff x="755576" y="1124744"/>
              <a:chExt cx="4886638" cy="1872206"/>
            </a:xfrm>
          </p:grpSpPr>
          <p:grpSp>
            <p:nvGrpSpPr>
              <p:cNvPr id="7" name="Grupa 28"/>
              <p:cNvGrpSpPr/>
              <p:nvPr/>
            </p:nvGrpSpPr>
            <p:grpSpPr bwMode="auto">
              <a:xfrm>
                <a:off x="1822917" y="1124744"/>
                <a:ext cx="3819297" cy="1646535"/>
                <a:chOff x="3118553" y="1556792"/>
                <a:chExt cx="4075153" cy="1646535"/>
              </a:xfrm>
            </p:grpSpPr>
            <p:sp>
              <p:nvSpPr>
                <p:cNvPr id="13" name="Elipsa 12"/>
                <p:cNvSpPr/>
                <p:nvPr/>
              </p:nvSpPr>
              <p:spPr bwMode="auto">
                <a:xfrm>
                  <a:off x="3508847" y="1729186"/>
                  <a:ext cx="72008" cy="7200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upa 27"/>
                <p:cNvGrpSpPr/>
                <p:nvPr/>
              </p:nvGrpSpPr>
              <p:grpSpPr bwMode="auto">
                <a:xfrm>
                  <a:off x="3118553" y="1556792"/>
                  <a:ext cx="4075153" cy="1646535"/>
                  <a:chOff x="3118553" y="1556792"/>
                  <a:chExt cx="4075153" cy="1646535"/>
                </a:xfrm>
              </p:grpSpPr>
              <p:grpSp>
                <p:nvGrpSpPr>
                  <p:cNvPr id="15" name="Grupa 26"/>
                  <p:cNvGrpSpPr/>
                  <p:nvPr/>
                </p:nvGrpSpPr>
                <p:grpSpPr bwMode="auto">
                  <a:xfrm>
                    <a:off x="3118553" y="1556792"/>
                    <a:ext cx="4075153" cy="1646535"/>
                    <a:chOff x="3118553" y="1556792"/>
                    <a:chExt cx="4075153" cy="1646535"/>
                  </a:xfrm>
                </p:grpSpPr>
                <p:pic>
                  <p:nvPicPr>
                    <p:cNvPr id="17" name="Obraz 16" descr="TP_tmp.png"/>
                    <p:cNvPicPr>
                      <a:picLocks noChangeAspect="1"/>
                    </p:cNvPicPr>
                    <p:nvPr>
                      <p:custDataLst>
                        <p:tags r:id="rId12"/>
                      </p:custDataLst>
                    </p:nvPr>
                  </p:nvPicPr>
                  <p:blipFill>
                    <a:blip r:embed="rId3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 bwMode="auto">
                    <a:xfrm>
                      <a:off x="4317591" y="1772817"/>
                      <a:ext cx="254067" cy="126273"/>
                    </a:xfrm>
                    <a:prstGeom prst="rect">
                      <a:avLst/>
                    </a:prstGeom>
                    <a:noFill/>
                    <a:ln/>
                    <a:effectLst/>
                  </p:spPr>
                </p:pic>
                <p:pic>
                  <p:nvPicPr>
                    <p:cNvPr id="18" name="Obraz 17" descr="TP_tmp.png"/>
                    <p:cNvPicPr>
                      <a:picLocks noChangeAspect="1"/>
                    </p:cNvPicPr>
                    <p:nvPr>
                      <p:custDataLst>
                        <p:tags r:id="rId13"/>
                      </p:custDataLst>
                    </p:nvPr>
                  </p:nvPicPr>
                  <p:blipFill>
                    <a:blip r:embed="rId3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 bwMode="auto">
                    <a:xfrm>
                      <a:off x="5902086" y="2348880"/>
                      <a:ext cx="253430" cy="201833"/>
                    </a:xfrm>
                    <a:prstGeom prst="rect">
                      <a:avLst/>
                    </a:prstGeom>
                    <a:noFill/>
                    <a:ln/>
                    <a:effectLst/>
                  </p:spPr>
                </p:pic>
                <p:cxnSp>
                  <p:nvCxnSpPr>
                    <p:cNvPr id="19" name="Łącznik prosty 18"/>
                    <p:cNvCxnSpPr/>
                    <p:nvPr/>
                  </p:nvCxnSpPr>
                  <p:spPr bwMode="auto">
                    <a:xfrm>
                      <a:off x="3563886" y="1772816"/>
                      <a:ext cx="3240360" cy="1152128"/>
                    </a:xfrm>
                    <a:prstGeom prst="line">
                      <a:avLst/>
                    </a:prstGeom>
                    <a:noFill/>
                    <a:ln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0" name="Obraz 10" descr="TP_tmp.emf"/>
                    <p:cNvPicPr>
                      <a:picLocks noChangeAspect="1"/>
                    </p:cNvPicPr>
                    <p:nvPr>
                      <p:custDataLst>
                        <p:tags r:id="rId14"/>
                      </p:custDataLst>
                    </p:nvPr>
                  </p:nvPicPr>
                  <p:blipFill>
                    <a:blip r:embed="rId3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 bwMode="auto">
                    <a:xfrm>
                      <a:off x="3118553" y="1556792"/>
                      <a:ext cx="331369" cy="203097"/>
                    </a:xfrm>
                    <a:prstGeom prst="rect">
                      <a:avLst/>
                    </a:prstGeom>
                    <a:noFill/>
                    <a:ln/>
                    <a:effectLst/>
                  </p:spPr>
                </p:pic>
                <p:pic>
                  <p:nvPicPr>
                    <p:cNvPr id="21" name="Obraz 11" descr="TP_tmp.emf"/>
                    <p:cNvPicPr>
                      <a:picLocks noChangeAspect="1"/>
                    </p:cNvPicPr>
                    <p:nvPr>
                      <p:custDataLst>
                        <p:tags r:id="rId15"/>
                      </p:custDataLst>
                    </p:nvPr>
                  </p:nvPicPr>
                  <p:blipFill>
                    <a:blip r:embed="rId3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 bwMode="auto">
                    <a:xfrm>
                      <a:off x="6863600" y="2924943"/>
                      <a:ext cx="330106" cy="278384"/>
                    </a:xfrm>
                    <a:prstGeom prst="rect">
                      <a:avLst/>
                    </a:prstGeom>
                    <a:noFill/>
                    <a:ln/>
                    <a:effectLst/>
                  </p:spPr>
                </p:pic>
              </p:grpSp>
              <p:sp>
                <p:nvSpPr>
                  <p:cNvPr id="16" name="Elipsa 15"/>
                  <p:cNvSpPr/>
                  <p:nvPr/>
                </p:nvSpPr>
                <p:spPr bwMode="auto">
                  <a:xfrm>
                    <a:off x="6745264" y="2886275"/>
                    <a:ext cx="72008" cy="7200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Elipsa 8"/>
              <p:cNvSpPr/>
              <p:nvPr/>
            </p:nvSpPr>
            <p:spPr bwMode="auto">
              <a:xfrm>
                <a:off x="2835030" y="1676972"/>
                <a:ext cx="67487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upa 65"/>
              <p:cNvGrpSpPr/>
              <p:nvPr/>
            </p:nvGrpSpPr>
            <p:grpSpPr bwMode="auto">
              <a:xfrm>
                <a:off x="755576" y="1268758"/>
                <a:ext cx="4724091" cy="1728192"/>
                <a:chOff x="755576" y="1268758"/>
                <a:chExt cx="4724091" cy="1728192"/>
              </a:xfrm>
            </p:grpSpPr>
            <p:sp>
              <p:nvSpPr>
                <p:cNvPr id="23" name="Elipsa 22"/>
                <p:cNvSpPr/>
                <p:nvPr/>
              </p:nvSpPr>
              <p:spPr bwMode="auto">
                <a:xfrm>
                  <a:off x="3312274" y="1710706"/>
                  <a:ext cx="67487" cy="7200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upa 64"/>
                <p:cNvGrpSpPr/>
                <p:nvPr/>
              </p:nvGrpSpPr>
              <p:grpSpPr bwMode="auto">
                <a:xfrm>
                  <a:off x="755576" y="1268758"/>
                  <a:ext cx="4724091" cy="1728192"/>
                  <a:chOff x="755576" y="1268760"/>
                  <a:chExt cx="4724091" cy="1728192"/>
                </a:xfrm>
              </p:grpSpPr>
              <p:sp>
                <p:nvSpPr>
                  <p:cNvPr id="24" name="Elipsa 23"/>
                  <p:cNvSpPr/>
                  <p:nvPr/>
                </p:nvSpPr>
                <p:spPr bwMode="auto">
                  <a:xfrm>
                    <a:off x="755576" y="1268760"/>
                    <a:ext cx="4724091" cy="1728192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Łuk 25"/>
                  <p:cNvSpPr/>
                  <p:nvPr/>
                </p:nvSpPr>
                <p:spPr bwMode="auto">
                  <a:xfrm>
                    <a:off x="2307777" y="1700808"/>
                    <a:ext cx="1417227" cy="936104"/>
                  </a:xfrm>
                  <a:prstGeom prst="arc">
                    <a:avLst>
                      <a:gd name="adj1" fmla="val 14758231"/>
                      <a:gd name="adj2" fmla="val 20827712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1" name="Obraz 60" descr="TP_tmp.emf"/>
                  <p:cNvPicPr>
                    <a:picLocks noChangeAspect="1"/>
                  </p:cNvPicPr>
                  <p:nvPr>
                    <p:custDataLst>
                      <p:tags r:id="rId11"/>
                    </p:custDataLst>
                  </p:nvPr>
                </p:nvPicPr>
                <p:blipFill>
                  <a:blip r:embed="rId3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3185570" y="1469157"/>
                    <a:ext cx="524746" cy="261657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</p:grpSp>
          <p:grpSp>
            <p:nvGrpSpPr>
              <p:cNvPr id="76" name="Grupa 75"/>
              <p:cNvGrpSpPr/>
              <p:nvPr/>
            </p:nvGrpSpPr>
            <p:grpSpPr bwMode="auto">
              <a:xfrm>
                <a:off x="2257057" y="1700808"/>
                <a:ext cx="1920795" cy="528034"/>
                <a:chOff x="2278806" y="1700808"/>
                <a:chExt cx="1920795" cy="528034"/>
              </a:xfrm>
            </p:grpSpPr>
            <p:pic>
              <p:nvPicPr>
                <p:cNvPr id="68" name="Obraz 67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3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2278806" y="1700808"/>
                  <a:ext cx="829572" cy="239828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73" name="Obraz 72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3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3369433" y="1988841"/>
                  <a:ext cx="830168" cy="240001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10" name="Elipsa 9"/>
              <p:cNvSpPr/>
              <p:nvPr/>
            </p:nvSpPr>
            <p:spPr bwMode="auto">
              <a:xfrm>
                <a:off x="3653983" y="1988841"/>
                <a:ext cx="67487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" name="Obraz 59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96136" y="2204864"/>
              <a:ext cx="3047579" cy="419314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84" name="Grupa 83"/>
            <p:cNvGrpSpPr/>
            <p:nvPr/>
          </p:nvGrpSpPr>
          <p:grpSpPr bwMode="auto">
            <a:xfrm>
              <a:off x="6660232" y="1124744"/>
              <a:ext cx="1769616" cy="576064"/>
              <a:chOff x="3491880" y="3861048"/>
              <a:chExt cx="2520280" cy="820428"/>
            </a:xfrm>
          </p:grpSpPr>
          <p:pic>
            <p:nvPicPr>
              <p:cNvPr id="85" name="Obraz 84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410702" y="4246319"/>
                <a:ext cx="176661" cy="20082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86" name="Elipsa 85"/>
              <p:cNvSpPr/>
              <p:nvPr/>
            </p:nvSpPr>
            <p:spPr bwMode="auto">
              <a:xfrm>
                <a:off x="4847467" y="4103626"/>
                <a:ext cx="535041" cy="5350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Łącznik prosty ze strzałką 86"/>
              <p:cNvCxnSpPr/>
              <p:nvPr/>
            </p:nvCxnSpPr>
            <p:spPr bwMode="auto">
              <a:xfrm>
                <a:off x="5418241" y="4317667"/>
                <a:ext cx="171232" cy="9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Elipsa 87"/>
              <p:cNvSpPr/>
              <p:nvPr/>
            </p:nvSpPr>
            <p:spPr bwMode="auto">
              <a:xfrm>
                <a:off x="5632281" y="4103626"/>
                <a:ext cx="379879" cy="5350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Elipsa 88"/>
              <p:cNvSpPr/>
              <p:nvPr/>
            </p:nvSpPr>
            <p:spPr bwMode="auto">
              <a:xfrm>
                <a:off x="3577497" y="4146435"/>
                <a:ext cx="535041" cy="5350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Łuk 89"/>
              <p:cNvSpPr/>
              <p:nvPr/>
            </p:nvSpPr>
            <p:spPr bwMode="auto">
              <a:xfrm>
                <a:off x="3491880" y="4103626"/>
                <a:ext cx="727737" cy="214040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1" name="Obraz 90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20072" y="3861048"/>
                <a:ext cx="428079" cy="21404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2" name="Obraz 91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2" cstate="print"/>
              <a:stretch>
                <a:fillRect/>
              </a:stretch>
            </p:blipFill>
            <p:spPr bwMode="auto">
              <a:xfrm>
                <a:off x="3694368" y="3861048"/>
                <a:ext cx="360437" cy="13786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94" name="Obraz 9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00727" y="1340767"/>
              <a:ext cx="715564" cy="261896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Proof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bound</a:t>
            </a:r>
            <a:endParaRPr lang="en-US" b="1" dirty="0"/>
          </a:p>
        </p:txBody>
      </p:sp>
      <p:grpSp>
        <p:nvGrpSpPr>
          <p:cNvPr id="48" name="Grupa 47"/>
          <p:cNvGrpSpPr/>
          <p:nvPr/>
        </p:nvGrpSpPr>
        <p:grpSpPr>
          <a:xfrm>
            <a:off x="467544" y="1052736"/>
            <a:ext cx="5075210" cy="1800200"/>
            <a:chOff x="512214" y="1482282"/>
            <a:chExt cx="6909339" cy="2450774"/>
          </a:xfrm>
        </p:grpSpPr>
        <p:cxnSp>
          <p:nvCxnSpPr>
            <p:cNvPr id="49" name="Łącznik prosty 48"/>
            <p:cNvCxnSpPr/>
            <p:nvPr/>
          </p:nvCxnSpPr>
          <p:spPr>
            <a:xfrm>
              <a:off x="6012160" y="249289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/>
            <p:cNvCxnSpPr/>
            <p:nvPr/>
          </p:nvCxnSpPr>
          <p:spPr>
            <a:xfrm>
              <a:off x="6012160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/>
            <p:cNvCxnSpPr/>
            <p:nvPr/>
          </p:nvCxnSpPr>
          <p:spPr>
            <a:xfrm>
              <a:off x="2816470" y="249039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2816470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4572000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54"/>
            <p:cNvCxnSpPr/>
            <p:nvPr/>
          </p:nvCxnSpPr>
          <p:spPr>
            <a:xfrm>
              <a:off x="2096390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Prostokąt 55"/>
            <p:cNvSpPr/>
            <p:nvPr/>
          </p:nvSpPr>
          <p:spPr>
            <a:xfrm>
              <a:off x="2384422" y="1626298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Łącznik prosty 56"/>
            <p:cNvCxnSpPr/>
            <p:nvPr/>
          </p:nvCxnSpPr>
          <p:spPr>
            <a:xfrm>
              <a:off x="1088278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/>
            <p:cNvCxnSpPr/>
            <p:nvPr/>
          </p:nvCxnSpPr>
          <p:spPr>
            <a:xfrm>
              <a:off x="3464542" y="2850434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/>
            <p:nvPr/>
          </p:nvCxnSpPr>
          <p:spPr>
            <a:xfrm>
              <a:off x="5364088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72254" y="1482282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Obraz 62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512214" y="2634410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2543390" y="2562402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3464542" y="2346378"/>
              <a:ext cx="859002" cy="372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6876256" y="2564904"/>
              <a:ext cx="545297" cy="2287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/>
            <p:cNvCxnSpPr/>
            <p:nvPr/>
          </p:nvCxnSpPr>
          <p:spPr>
            <a:xfrm>
              <a:off x="1296462" y="2462592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rostokąt 68"/>
            <p:cNvSpPr/>
            <p:nvPr/>
          </p:nvSpPr>
          <p:spPr>
            <a:xfrm>
              <a:off x="5652120" y="1628800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Łącznik prosty 69"/>
            <p:cNvCxnSpPr/>
            <p:nvPr/>
          </p:nvCxnSpPr>
          <p:spPr>
            <a:xfrm>
              <a:off x="4572000" y="249289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>
            <a:xfrm>
              <a:off x="1736350" y="2850434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>
              <a:off x="5076056" y="28529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Obraz 73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823266" y="2564904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444208" y="148478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Obraz 75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/>
            <a:srcRect l="-31496" t="-51633" r="-31496" b="-51633"/>
            <a:stretch>
              <a:fillRect/>
            </a:stretch>
          </p:blipFill>
          <p:spPr bwMode="auto">
            <a:xfrm>
              <a:off x="1403648" y="1556792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77" name="Obraz 76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/>
            <a:srcRect l="-31496" t="-51633" r="-31496" b="-51633"/>
            <a:stretch>
              <a:fillRect/>
            </a:stretch>
          </p:blipFill>
          <p:spPr bwMode="auto">
            <a:xfrm>
              <a:off x="4716016" y="1628800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148" name="Obraz 14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35696" y="5373216"/>
            <a:ext cx="5666448" cy="626530"/>
          </a:xfrm>
          <a:prstGeom prst="rect">
            <a:avLst/>
          </a:prstGeom>
          <a:noFill/>
          <a:ln/>
          <a:effectLst/>
        </p:spPr>
      </p:pic>
      <p:grpSp>
        <p:nvGrpSpPr>
          <p:cNvPr id="149" name="Grupa 148"/>
          <p:cNvGrpSpPr/>
          <p:nvPr/>
        </p:nvGrpSpPr>
        <p:grpSpPr>
          <a:xfrm>
            <a:off x="467544" y="2958852"/>
            <a:ext cx="5075210" cy="2414364"/>
            <a:chOff x="467544" y="2958852"/>
            <a:chExt cx="5075210" cy="2414364"/>
          </a:xfrm>
        </p:grpSpPr>
        <p:cxnSp>
          <p:nvCxnSpPr>
            <p:cNvPr id="146" name="Kształt 145"/>
            <p:cNvCxnSpPr/>
            <p:nvPr/>
          </p:nvCxnSpPr>
          <p:spPr>
            <a:xfrm rot="16200000" flipH="1">
              <a:off x="3413370" y="3291487"/>
              <a:ext cx="192314" cy="323325"/>
            </a:xfrm>
            <a:prstGeom prst="bentConnector2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upa 136"/>
            <p:cNvGrpSpPr/>
            <p:nvPr/>
          </p:nvGrpSpPr>
          <p:grpSpPr>
            <a:xfrm>
              <a:off x="3149352" y="2958852"/>
              <a:ext cx="505477" cy="383750"/>
              <a:chOff x="611560" y="2996952"/>
              <a:chExt cx="505477" cy="383750"/>
            </a:xfrm>
          </p:grpSpPr>
          <p:pic>
            <p:nvPicPr>
              <p:cNvPr id="140" name="Obraz 139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83193" y="3140967"/>
                <a:ext cx="411058" cy="19318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41" name="Elipsa 140"/>
              <p:cNvSpPr/>
              <p:nvPr/>
            </p:nvSpPr>
            <p:spPr>
              <a:xfrm>
                <a:off x="611560" y="2996952"/>
                <a:ext cx="505477" cy="38375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Prostokąt 43"/>
            <p:cNvSpPr/>
            <p:nvPr/>
          </p:nvSpPr>
          <p:spPr>
            <a:xfrm>
              <a:off x="1043608" y="3501008"/>
              <a:ext cx="64807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Obraz 8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 rot="5400000">
              <a:off x="2701544" y="3098106"/>
              <a:ext cx="200597" cy="14230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4" name="Łącznik prosty 83"/>
            <p:cNvCxnSpPr/>
            <p:nvPr/>
          </p:nvCxnSpPr>
          <p:spPr>
            <a:xfrm>
              <a:off x="4507494" y="4099332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y 84"/>
            <p:cNvCxnSpPr/>
            <p:nvPr/>
          </p:nvCxnSpPr>
          <p:spPr>
            <a:xfrm>
              <a:off x="4507494" y="367618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Łącznik prosty 85"/>
            <p:cNvCxnSpPr/>
            <p:nvPr/>
          </p:nvCxnSpPr>
          <p:spPr>
            <a:xfrm>
              <a:off x="2160120" y="4097494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Łącznik prosty 86"/>
            <p:cNvCxnSpPr/>
            <p:nvPr/>
          </p:nvCxnSpPr>
          <p:spPr>
            <a:xfrm>
              <a:off x="2160120" y="3674350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Łącznik prosty 87"/>
            <p:cNvCxnSpPr/>
            <p:nvPr/>
          </p:nvCxnSpPr>
          <p:spPr>
            <a:xfrm>
              <a:off x="3449633" y="367618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Łącznik prosty 88"/>
            <p:cNvCxnSpPr/>
            <p:nvPr/>
          </p:nvCxnSpPr>
          <p:spPr>
            <a:xfrm>
              <a:off x="1631190" y="3674350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y 90"/>
            <p:cNvCxnSpPr/>
            <p:nvPr/>
          </p:nvCxnSpPr>
          <p:spPr>
            <a:xfrm>
              <a:off x="890688" y="3674350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y 91"/>
            <p:cNvCxnSpPr/>
            <p:nvPr/>
          </p:nvCxnSpPr>
          <p:spPr>
            <a:xfrm>
              <a:off x="2636157" y="4361959"/>
              <a:ext cx="37025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>
              <a:off x="4031456" y="367618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32009" y="3356992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Obraz 9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467544" y="4203280"/>
              <a:ext cx="294097" cy="2309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7" name="Obraz 9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2636157" y="3991708"/>
              <a:ext cx="630974" cy="2738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8" name="Obraz 9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5142210" y="4152225"/>
              <a:ext cx="400544" cy="16805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0" name="Prostokąt 99"/>
            <p:cNvSpPr/>
            <p:nvPr/>
          </p:nvSpPr>
          <p:spPr>
            <a:xfrm>
              <a:off x="4243029" y="3464616"/>
              <a:ext cx="476037" cy="1639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Łącznik prosty 100"/>
            <p:cNvCxnSpPr/>
            <p:nvPr/>
          </p:nvCxnSpPr>
          <p:spPr>
            <a:xfrm>
              <a:off x="3449633" y="4099332"/>
              <a:ext cx="74050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>
            <a:xfrm>
              <a:off x="1366725" y="4361959"/>
              <a:ext cx="0" cy="37025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/>
            <p:cNvCxnSpPr/>
            <p:nvPr/>
          </p:nvCxnSpPr>
          <p:spPr>
            <a:xfrm>
              <a:off x="3819884" y="4363797"/>
              <a:ext cx="0" cy="37025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Obraz 103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4368743" y="4152225"/>
              <a:ext cx="285592" cy="219787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824852" y="3358830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Obraz 11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/>
            <a:srcRect l="-71044" t="-71044" r="-71044" b="-71044"/>
            <a:stretch>
              <a:fillRect/>
            </a:stretch>
          </p:blipFill>
          <p:spPr bwMode="auto">
            <a:xfrm>
              <a:off x="1187624" y="3429000"/>
              <a:ext cx="498048" cy="498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5" dir="2700031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21" name="Obraz 120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/>
            <a:srcRect l="-71044" t="-71044" r="-71044" b="-71044"/>
            <a:stretch>
              <a:fillRect/>
            </a:stretch>
          </p:blipFill>
          <p:spPr bwMode="auto">
            <a:xfrm>
              <a:off x="3635896" y="3429000"/>
              <a:ext cx="498048" cy="498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5" dir="2700031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grpSp>
          <p:nvGrpSpPr>
            <p:cNvPr id="136" name="Grupa 135"/>
            <p:cNvGrpSpPr/>
            <p:nvPr/>
          </p:nvGrpSpPr>
          <p:grpSpPr>
            <a:xfrm>
              <a:off x="611560" y="2996952"/>
              <a:ext cx="505477" cy="383750"/>
              <a:chOff x="611560" y="2996952"/>
              <a:chExt cx="505477" cy="383750"/>
            </a:xfrm>
          </p:grpSpPr>
          <p:pic>
            <p:nvPicPr>
              <p:cNvPr id="124" name="Obraz 123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83193" y="3140967"/>
                <a:ext cx="411058" cy="19318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22" name="Elipsa 121"/>
              <p:cNvSpPr/>
              <p:nvPr/>
            </p:nvSpPr>
            <p:spPr>
              <a:xfrm>
                <a:off x="611560" y="2996952"/>
                <a:ext cx="505477" cy="38375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5" name="Kształt 144"/>
            <p:cNvCxnSpPr>
              <a:stCxn id="122" idx="4"/>
            </p:cNvCxnSpPr>
            <p:nvPr/>
          </p:nvCxnSpPr>
          <p:spPr>
            <a:xfrm rot="16200000" flipH="1">
              <a:off x="929804" y="3315196"/>
              <a:ext cx="192314" cy="323325"/>
            </a:xfrm>
            <a:prstGeom prst="bentConnector2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Prostokąt 114"/>
            <p:cNvSpPr/>
            <p:nvPr/>
          </p:nvSpPr>
          <p:spPr>
            <a:xfrm>
              <a:off x="1043608" y="3356992"/>
              <a:ext cx="3816424" cy="187220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Łącznik prosty 115"/>
            <p:cNvCxnSpPr/>
            <p:nvPr/>
          </p:nvCxnSpPr>
          <p:spPr>
            <a:xfrm>
              <a:off x="971600" y="4077072"/>
              <a:ext cx="93610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Łącznik prosty 124"/>
            <p:cNvCxnSpPr/>
            <p:nvPr/>
          </p:nvCxnSpPr>
          <p:spPr>
            <a:xfrm>
              <a:off x="1004303" y="4963886"/>
              <a:ext cx="1080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upa 126"/>
            <p:cNvGrpSpPr/>
            <p:nvPr/>
          </p:nvGrpSpPr>
          <p:grpSpPr>
            <a:xfrm>
              <a:off x="1842762" y="3462778"/>
              <a:ext cx="476037" cy="1639683"/>
              <a:chOff x="1842762" y="3462778"/>
              <a:chExt cx="476037" cy="1639683"/>
            </a:xfrm>
          </p:grpSpPr>
          <p:sp>
            <p:nvSpPr>
              <p:cNvPr id="90" name="Prostokąt 89"/>
              <p:cNvSpPr/>
              <p:nvPr/>
            </p:nvSpPr>
            <p:spPr>
              <a:xfrm>
                <a:off x="1842762" y="3462778"/>
                <a:ext cx="476037" cy="1639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6" name="Obraz 95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1959531" y="4150387"/>
                <a:ext cx="197697" cy="220102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</p:grpSp>
      <p:cxnSp>
        <p:nvCxnSpPr>
          <p:cNvPr id="128" name="Łącznik prosty 127"/>
          <p:cNvCxnSpPr/>
          <p:nvPr/>
        </p:nvCxnSpPr>
        <p:spPr>
          <a:xfrm>
            <a:off x="1043608" y="2636912"/>
            <a:ext cx="74050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Łącznik prosty 128"/>
          <p:cNvCxnSpPr/>
          <p:nvPr/>
        </p:nvCxnSpPr>
        <p:spPr>
          <a:xfrm>
            <a:off x="3491880" y="2636912"/>
            <a:ext cx="74050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upa 149"/>
          <p:cNvGrpSpPr/>
          <p:nvPr/>
        </p:nvGrpSpPr>
        <p:grpSpPr>
          <a:xfrm>
            <a:off x="5694981" y="2924944"/>
            <a:ext cx="3093987" cy="2160240"/>
            <a:chOff x="5694981" y="2924944"/>
            <a:chExt cx="3093987" cy="2160240"/>
          </a:xfrm>
        </p:grpSpPr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372200" y="3284984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1" name="Kształt 80"/>
            <p:cNvCxnSpPr/>
            <p:nvPr/>
          </p:nvCxnSpPr>
          <p:spPr>
            <a:xfrm rot="16200000" flipH="1">
              <a:off x="6725738" y="3291487"/>
              <a:ext cx="192314" cy="323325"/>
            </a:xfrm>
            <a:prstGeom prst="bentConnector2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ipsa 106"/>
            <p:cNvSpPr/>
            <p:nvPr/>
          </p:nvSpPr>
          <p:spPr bwMode="auto">
            <a:xfrm>
              <a:off x="6372200" y="2924944"/>
              <a:ext cx="576064" cy="5277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Obraz 146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5694981" y="4106219"/>
              <a:ext cx="200597" cy="14230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3" name="Łącznik prosty 72"/>
            <p:cNvCxnSpPr/>
            <p:nvPr/>
          </p:nvCxnSpPr>
          <p:spPr>
            <a:xfrm>
              <a:off x="6516216" y="3645024"/>
              <a:ext cx="4613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Łącznik prosty 77"/>
            <p:cNvCxnSpPr/>
            <p:nvPr/>
          </p:nvCxnSpPr>
          <p:spPr>
            <a:xfrm>
              <a:off x="6588224" y="4005064"/>
              <a:ext cx="4613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y 78"/>
            <p:cNvCxnSpPr/>
            <p:nvPr/>
          </p:nvCxnSpPr>
          <p:spPr>
            <a:xfrm>
              <a:off x="6516216" y="4869160"/>
              <a:ext cx="4613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>
              <a:off x="6732240" y="4149080"/>
              <a:ext cx="0" cy="37025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Obraz 10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6084168" y="4077072"/>
              <a:ext cx="294097" cy="2309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9" name="Obraz 10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8388424" y="4077072"/>
              <a:ext cx="400544" cy="16805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0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028384" y="3284984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2" name="Łącznik prosty 131"/>
            <p:cNvCxnSpPr/>
            <p:nvPr/>
          </p:nvCxnSpPr>
          <p:spPr>
            <a:xfrm>
              <a:off x="7596336" y="3645024"/>
              <a:ext cx="4613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Łącznik prosty 132"/>
            <p:cNvCxnSpPr/>
            <p:nvPr/>
          </p:nvCxnSpPr>
          <p:spPr>
            <a:xfrm>
              <a:off x="7596336" y="4005064"/>
              <a:ext cx="4613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Łącznik prosty 133"/>
            <p:cNvCxnSpPr/>
            <p:nvPr/>
          </p:nvCxnSpPr>
          <p:spPr>
            <a:xfrm>
              <a:off x="7596336" y="4869160"/>
              <a:ext cx="4613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upa 134"/>
            <p:cNvGrpSpPr/>
            <p:nvPr/>
          </p:nvGrpSpPr>
          <p:grpSpPr>
            <a:xfrm>
              <a:off x="6876256" y="3429000"/>
              <a:ext cx="1008112" cy="1656184"/>
              <a:chOff x="6876256" y="3429000"/>
              <a:chExt cx="1008112" cy="1656184"/>
            </a:xfrm>
          </p:grpSpPr>
          <p:sp>
            <p:nvSpPr>
              <p:cNvPr id="68" name="Prostokąt 67"/>
              <p:cNvSpPr/>
              <p:nvPr/>
            </p:nvSpPr>
            <p:spPr>
              <a:xfrm>
                <a:off x="6876256" y="3429000"/>
                <a:ext cx="1008112" cy="1656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Obraz 113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7" cstate="print"/>
              <a:stretch>
                <a:fillRect/>
              </a:stretch>
            </p:blipFill>
            <p:spPr bwMode="auto">
              <a:xfrm>
                <a:off x="7164288" y="3933056"/>
                <a:ext cx="405384" cy="509016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pic>
          <p:nvPicPr>
            <p:cNvPr id="138" name="Obraz 13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44208" y="3068960"/>
              <a:ext cx="459901" cy="31482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6" name="Grupa 155"/>
          <p:cNvGrpSpPr/>
          <p:nvPr/>
        </p:nvGrpSpPr>
        <p:grpSpPr>
          <a:xfrm>
            <a:off x="158102" y="6135149"/>
            <a:ext cx="8985898" cy="722851"/>
            <a:chOff x="158102" y="6135149"/>
            <a:chExt cx="8985898" cy="722851"/>
          </a:xfrm>
        </p:grpSpPr>
        <p:sp>
          <p:nvSpPr>
            <p:cNvPr id="151" name="Prostokąt 150"/>
            <p:cNvSpPr/>
            <p:nvPr/>
          </p:nvSpPr>
          <p:spPr>
            <a:xfrm>
              <a:off x="158102" y="6135149"/>
              <a:ext cx="49013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err="1" smtClean="0"/>
                <a:t>Remark</a:t>
              </a:r>
              <a:r>
                <a:rPr lang="pl-PL" sz="2000" dirty="0" smtClean="0"/>
                <a:t>: </a:t>
              </a:r>
              <a:r>
                <a:rPr lang="pl-PL" sz="2000" dirty="0" err="1" smtClean="0"/>
                <a:t>without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entanglement</a:t>
              </a:r>
              <a:r>
                <a:rPr lang="pl-PL" sz="2000" dirty="0" smtClean="0"/>
                <a:t> we </a:t>
              </a:r>
              <a:r>
                <a:rPr lang="pl-PL" sz="2000" dirty="0" err="1" smtClean="0"/>
                <a:t>could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get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154" name="Obraz 15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69984" y="6183649"/>
              <a:ext cx="1550424" cy="35520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5" name="Prostokąt 154"/>
            <p:cNvSpPr/>
            <p:nvPr/>
          </p:nvSpPr>
          <p:spPr>
            <a:xfrm>
              <a:off x="179512" y="6550223"/>
              <a:ext cx="89644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>
                  <a:latin typeface="Times" pitchFamily="18" charset="0"/>
                </a:rPr>
                <a:t>S. </a:t>
              </a:r>
              <a:r>
                <a:rPr lang="pl-PL" sz="1400" dirty="0" err="1" smtClean="0">
                  <a:latin typeface="Times" pitchFamily="18" charset="0"/>
                </a:rPr>
                <a:t>Huelga</a:t>
              </a:r>
              <a:r>
                <a:rPr lang="pl-PL" sz="1400" dirty="0" smtClean="0">
                  <a:latin typeface="Times" pitchFamily="18" charset="0"/>
                </a:rPr>
                <a:t> et al. </a:t>
              </a:r>
              <a:r>
                <a:rPr lang="pl-PL" sz="1400" dirty="0" err="1" smtClean="0"/>
                <a:t>Phys.Rev.Lett</a:t>
              </a:r>
              <a:r>
                <a:rPr lang="pl-PL" sz="1400" dirty="0" smtClean="0"/>
                <a:t>. </a:t>
              </a:r>
              <a:r>
                <a:rPr lang="pl-PL" sz="1400" dirty="0" smtClean="0"/>
                <a:t>79, 3865 </a:t>
              </a:r>
              <a:r>
                <a:rPr lang="pl-PL" sz="1400" dirty="0" smtClean="0"/>
                <a:t>(1997)</a:t>
              </a:r>
              <a:endParaRPr lang="en-US" sz="1400" dirty="0"/>
            </a:p>
          </p:txBody>
        </p:sp>
      </p:grpSp>
      <p:sp>
        <p:nvSpPr>
          <p:cNvPr id="157" name="Elipsa 156"/>
          <p:cNvSpPr/>
          <p:nvPr/>
        </p:nvSpPr>
        <p:spPr>
          <a:xfrm>
            <a:off x="6678262" y="634387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a 51"/>
          <p:cNvGrpSpPr/>
          <p:nvPr/>
        </p:nvGrpSpPr>
        <p:grpSpPr>
          <a:xfrm>
            <a:off x="899592" y="5805264"/>
            <a:ext cx="2769739" cy="483270"/>
            <a:chOff x="827584" y="5733256"/>
            <a:chExt cx="2769739" cy="483270"/>
          </a:xfrm>
        </p:grpSpPr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1691680" y="5733256"/>
              <a:ext cx="1905643" cy="4832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827584" y="5733256"/>
              <a:ext cx="742213" cy="37196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Grover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  <a:r>
              <a:rPr lang="pl-PL" b="1" dirty="0" err="1" smtClean="0"/>
              <a:t>imperfect</a:t>
            </a:r>
            <a:r>
              <a:rPr lang="pl-PL" b="1" dirty="0" smtClean="0"/>
              <a:t> </a:t>
            </a:r>
            <a:r>
              <a:rPr lang="pl-PL" b="1" dirty="0" err="1" smtClean="0"/>
              <a:t>oracles</a:t>
            </a:r>
            <a:endParaRPr lang="en-US" sz="2700" b="1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6660232" y="206084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>
            <a:off x="6660232" y="328498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660232" y="148478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3250006" y="2096932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250006" y="332106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3250006" y="152086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5220072" y="148478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2529926" y="152086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2817958" y="1232836"/>
            <a:ext cx="6480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Łącznik prosty 11"/>
          <p:cNvCxnSpPr/>
          <p:nvPr/>
        </p:nvCxnSpPr>
        <p:spPr>
          <a:xfrm>
            <a:off x="1521814" y="152086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186110" y="2456972"/>
            <a:ext cx="5040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042094" y="1952916"/>
            <a:ext cx="858572" cy="372619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524328" y="2132856"/>
            <a:ext cx="572822" cy="344036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>
            <a:off x="6012160" y="148478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305790" y="1088820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az 3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859574" y="2312955"/>
            <a:ext cx="400380" cy="314462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976926" y="2168940"/>
            <a:ext cx="269142" cy="299645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22" name="Łącznik prosty 21"/>
          <p:cNvCxnSpPr/>
          <p:nvPr/>
        </p:nvCxnSpPr>
        <p:spPr>
          <a:xfrm>
            <a:off x="1665830" y="2096932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1737838" y="3321068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300192" y="1196752"/>
            <a:ext cx="6480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Łącznik prosty 24"/>
          <p:cNvCxnSpPr/>
          <p:nvPr/>
        </p:nvCxnSpPr>
        <p:spPr>
          <a:xfrm>
            <a:off x="5220072" y="2060848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5220072" y="3284984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2169886" y="2456972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724128" y="2420888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471338" y="2132856"/>
            <a:ext cx="388802" cy="299216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92280" y="1052736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/>
          <a:srcRect l="-29807" t="-47244" r="-29807" b="-47244"/>
          <a:stretch>
            <a:fillRect/>
          </a:stretch>
        </p:blipFill>
        <p:spPr bwMode="auto">
          <a:xfrm>
            <a:off x="1835696" y="1196752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7" dir="2700019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41" name="Obraz 4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rcRect l="-29807" t="-47244" r="-29807" b="-47244"/>
          <a:stretch>
            <a:fillRect/>
          </a:stretch>
        </p:blipFill>
        <p:spPr bwMode="auto">
          <a:xfrm>
            <a:off x="5364088" y="1196752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7" dir="2700019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8" name="Grupa 47"/>
          <p:cNvGrpSpPr/>
          <p:nvPr/>
        </p:nvGrpSpPr>
        <p:grpSpPr>
          <a:xfrm>
            <a:off x="899592" y="3876441"/>
            <a:ext cx="6786400" cy="399989"/>
            <a:chOff x="899592" y="3876441"/>
            <a:chExt cx="6786400" cy="399989"/>
          </a:xfrm>
        </p:grpSpPr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3819511" y="3876441"/>
              <a:ext cx="1743651" cy="399479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46" name="Obraz 45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6228184" y="3933056"/>
              <a:ext cx="1457808" cy="313857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899592" y="3933056"/>
              <a:ext cx="2089437" cy="343374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</p:grpSp>
      <p:grpSp>
        <p:nvGrpSpPr>
          <p:cNvPr id="51" name="Grupa 50"/>
          <p:cNvGrpSpPr/>
          <p:nvPr/>
        </p:nvGrpSpPr>
        <p:grpSpPr>
          <a:xfrm>
            <a:off x="251520" y="4221088"/>
            <a:ext cx="8424936" cy="616134"/>
            <a:chOff x="251520" y="4221088"/>
            <a:chExt cx="8424936" cy="616134"/>
          </a:xfrm>
        </p:grpSpPr>
        <p:grpSp>
          <p:nvGrpSpPr>
            <p:cNvPr id="50" name="Grupa 49"/>
            <p:cNvGrpSpPr/>
            <p:nvPr/>
          </p:nvGrpSpPr>
          <p:grpSpPr>
            <a:xfrm>
              <a:off x="251520" y="4221088"/>
              <a:ext cx="8021876" cy="616134"/>
              <a:chOff x="251520" y="4221088"/>
              <a:chExt cx="8021876" cy="616134"/>
            </a:xfrm>
          </p:grpSpPr>
          <p:cxnSp>
            <p:nvCxnSpPr>
              <p:cNvPr id="53" name="Łącznik prosty ze strzałką 52"/>
              <p:cNvCxnSpPr/>
              <p:nvPr/>
            </p:nvCxnSpPr>
            <p:spPr>
              <a:xfrm flipV="1">
                <a:off x="1979712" y="4221088"/>
                <a:ext cx="0" cy="3046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Prostokąt 58"/>
              <p:cNvSpPr/>
              <p:nvPr/>
            </p:nvSpPr>
            <p:spPr>
              <a:xfrm>
                <a:off x="251520" y="4437112"/>
                <a:ext cx="80218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2000" dirty="0" err="1" smtClean="0"/>
                  <a:t>dephasing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in</a:t>
                </a:r>
                <a:r>
                  <a:rPr lang="pl-PL" sz="2000" dirty="0" smtClean="0"/>
                  <a:t> M </a:t>
                </a:r>
                <a:r>
                  <a:rPr lang="pl-PL" sz="2000" dirty="0" err="1" smtClean="0"/>
                  <a:t>dimensional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space</a:t>
                </a:r>
                <a:r>
                  <a:rPr lang="pl-PL" sz="2000" dirty="0" smtClean="0"/>
                  <a:t> – </a:t>
                </a:r>
                <a:r>
                  <a:rPr lang="pl-PL" sz="2000" dirty="0" err="1" smtClean="0"/>
                  <a:t>all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off-diagonal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elements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multiplied</a:t>
                </a:r>
                <a:r>
                  <a:rPr lang="pl-PL" sz="2000" dirty="0" smtClean="0"/>
                  <a:t> by</a:t>
                </a:r>
                <a:endParaRPr lang="en-US" sz="2000" dirty="0"/>
              </a:p>
            </p:txBody>
          </p:sp>
        </p:grpSp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44408" y="4509120"/>
              <a:ext cx="432048" cy="21602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3" name="Obraz 6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1475656" y="4869160"/>
            <a:ext cx="5536196" cy="483064"/>
          </a:xfrm>
          <a:prstGeom prst="rect">
            <a:avLst/>
          </a:prstGeom>
          <a:noFill/>
          <a:ln/>
          <a:effectLst/>
        </p:spPr>
      </p:pic>
      <p:grpSp>
        <p:nvGrpSpPr>
          <p:cNvPr id="54" name="Grupa 53"/>
          <p:cNvGrpSpPr/>
          <p:nvPr/>
        </p:nvGrpSpPr>
        <p:grpSpPr>
          <a:xfrm>
            <a:off x="1921993" y="5805264"/>
            <a:ext cx="1183209" cy="753427"/>
            <a:chOff x="1849985" y="5733256"/>
            <a:chExt cx="1183209" cy="753427"/>
          </a:xfrm>
        </p:grpSpPr>
        <p:sp>
          <p:nvSpPr>
            <p:cNvPr id="65" name="Elipsa 64"/>
            <p:cNvSpPr/>
            <p:nvPr/>
          </p:nvSpPr>
          <p:spPr>
            <a:xfrm>
              <a:off x="2267744" y="5733256"/>
              <a:ext cx="576064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rostokąt 72"/>
            <p:cNvSpPr/>
            <p:nvPr/>
          </p:nvSpPr>
          <p:spPr>
            <a:xfrm>
              <a:off x="1849985" y="6117351"/>
              <a:ext cx="1183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err="1" smtClean="0"/>
                <a:t>conjecture</a:t>
              </a:r>
              <a:endParaRPr lang="en-US" dirty="0"/>
            </a:p>
          </p:txBody>
        </p:sp>
      </p:grpSp>
      <p:grpSp>
        <p:nvGrpSpPr>
          <p:cNvPr id="70" name="Grupa 69"/>
          <p:cNvGrpSpPr/>
          <p:nvPr/>
        </p:nvGrpSpPr>
        <p:grpSpPr>
          <a:xfrm>
            <a:off x="3995935" y="5589240"/>
            <a:ext cx="4968553" cy="1080120"/>
            <a:chOff x="3995935" y="5589240"/>
            <a:chExt cx="4968553" cy="1080120"/>
          </a:xfrm>
        </p:grpSpPr>
        <p:sp>
          <p:nvSpPr>
            <p:cNvPr id="61" name="Prostokąt 60"/>
            <p:cNvSpPr/>
            <p:nvPr/>
          </p:nvSpPr>
          <p:spPr>
            <a:xfrm>
              <a:off x="5652120" y="5589240"/>
              <a:ext cx="3312368" cy="10801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upa 66"/>
            <p:cNvGrpSpPr/>
            <p:nvPr/>
          </p:nvGrpSpPr>
          <p:grpSpPr bwMode="auto">
            <a:xfrm>
              <a:off x="3995935" y="5733255"/>
              <a:ext cx="3812430" cy="381294"/>
              <a:chOff x="3995936" y="5733255"/>
              <a:chExt cx="3812430" cy="381294"/>
            </a:xfrm>
          </p:grpSpPr>
          <p:pic>
            <p:nvPicPr>
              <p:cNvPr id="62" name="Obraz 61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588223" y="5733255"/>
                <a:ext cx="1220143" cy="38129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8" name="Łącznik prosty ze strzałką 67"/>
              <p:cNvCxnSpPr/>
              <p:nvPr/>
            </p:nvCxnSpPr>
            <p:spPr bwMode="auto">
              <a:xfrm>
                <a:off x="3995936" y="5975607"/>
                <a:ext cx="144016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Prostokąt 73"/>
            <p:cNvSpPr/>
            <p:nvPr/>
          </p:nvSpPr>
          <p:spPr>
            <a:xfrm>
              <a:off x="5724128" y="6237312"/>
              <a:ext cx="308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Grover </a:t>
              </a:r>
              <a:r>
                <a:rPr lang="pl-PL" dirty="0" err="1" smtClean="0"/>
                <a:t>quadratic</a:t>
              </a:r>
              <a:r>
                <a:rPr lang="pl-PL" dirty="0" smtClean="0"/>
                <a:t> </a:t>
              </a:r>
              <a:r>
                <a:rPr lang="pl-PL" dirty="0" err="1" smtClean="0"/>
                <a:t>speed-up</a:t>
              </a:r>
              <a:r>
                <a:rPr lang="pl-PL" dirty="0" smtClean="0"/>
                <a:t> </a:t>
              </a:r>
              <a:r>
                <a:rPr lang="pl-PL" dirty="0" err="1" smtClean="0"/>
                <a:t>lost</a:t>
              </a:r>
              <a:endParaRPr lang="en-US" dirty="0"/>
            </a:p>
          </p:txBody>
        </p:sp>
      </p:grpSp>
      <p:sp>
        <p:nvSpPr>
          <p:cNvPr id="75" name="Prostokąt 74"/>
          <p:cNvSpPr/>
          <p:nvPr/>
        </p:nvSpPr>
        <p:spPr>
          <a:xfrm>
            <a:off x="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M. Markiewicz, </a:t>
            </a:r>
            <a:r>
              <a:rPr lang="pl-PL" sz="1400" dirty="0" smtClean="0"/>
              <a:t>arXiv:1412.6111 (2014)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58" name="Obraz 57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2733441" y="5401004"/>
            <a:ext cx="2718123" cy="3308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Summary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cxnSp>
        <p:nvCxnSpPr>
          <p:cNvPr id="26" name="Łącznik prosty ze strzałką 25"/>
          <p:cNvCxnSpPr>
            <a:stCxn id="22" idx="1"/>
          </p:cNvCxnSpPr>
          <p:nvPr/>
        </p:nvCxnSpPr>
        <p:spPr>
          <a:xfrm flipH="1" flipV="1">
            <a:off x="2555776" y="3068960"/>
            <a:ext cx="623160" cy="31638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22" idx="7"/>
          </p:cNvCxnSpPr>
          <p:nvPr/>
        </p:nvCxnSpPr>
        <p:spPr>
          <a:xfrm flipV="1">
            <a:off x="5492449" y="3068960"/>
            <a:ext cx="951759" cy="31638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endCxn id="34" idx="0"/>
          </p:cNvCxnSpPr>
          <p:nvPr/>
        </p:nvCxnSpPr>
        <p:spPr>
          <a:xfrm flipH="1">
            <a:off x="4463988" y="4293096"/>
            <a:ext cx="36004" cy="648072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2915816" y="4221088"/>
            <a:ext cx="31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metrological</a:t>
            </a:r>
            <a:r>
              <a:rPr lang="pl-PL" b="1" dirty="0" smtClean="0"/>
              <a:t> </a:t>
            </a:r>
            <a:r>
              <a:rPr lang="pl-PL" b="1" dirty="0" err="1" smtClean="0"/>
              <a:t>bounds</a:t>
            </a:r>
            <a:r>
              <a:rPr lang="pl-PL" b="1" dirty="0" smtClean="0"/>
              <a:t> </a:t>
            </a:r>
            <a:endParaRPr lang="en-US" b="1" dirty="0"/>
          </a:p>
        </p:txBody>
      </p:sp>
      <p:pic>
        <p:nvPicPr>
          <p:cNvPr id="32" name="Picture 6" descr="http://upload.wikimedia.org/wikipedia/commons/thumb/a/a9/Shore_code.svg/500px-Shore_code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085184"/>
            <a:ext cx="2520280" cy="1086040"/>
          </a:xfrm>
          <a:prstGeom prst="rect">
            <a:avLst/>
          </a:prstGeom>
          <a:noFill/>
        </p:spPr>
      </p:pic>
      <p:sp>
        <p:nvSpPr>
          <p:cNvPr id="33" name="pole tekstowe 32"/>
          <p:cNvSpPr txBox="1"/>
          <p:nvPr/>
        </p:nvSpPr>
        <p:spPr>
          <a:xfrm>
            <a:off x="2483768" y="6093296"/>
            <a:ext cx="368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computing</a:t>
            </a:r>
            <a:r>
              <a:rPr lang="pl-PL" b="1" dirty="0" smtClean="0"/>
              <a:t> </a:t>
            </a:r>
            <a:r>
              <a:rPr lang="pl-PL" b="1" dirty="0" err="1" smtClean="0"/>
              <a:t>speed-up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10" cstate="print"/>
          <a:srcRect l="615" r="1229" b="1853"/>
          <a:stretch>
            <a:fillRect/>
          </a:stretch>
        </p:blipFill>
        <p:spPr bwMode="auto">
          <a:xfrm>
            <a:off x="539552" y="1124744"/>
            <a:ext cx="2520280" cy="16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pole tekstowe 40"/>
          <p:cNvSpPr txBox="1"/>
          <p:nvPr/>
        </p:nvSpPr>
        <p:spPr>
          <a:xfrm>
            <a:off x="467544" y="2708920"/>
            <a:ext cx="309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GW </a:t>
            </a:r>
            <a:r>
              <a:rPr lang="pl-PL" b="1" dirty="0" err="1" smtClean="0"/>
              <a:t>detectors</a:t>
            </a:r>
            <a:r>
              <a:rPr lang="pl-PL" b="1" dirty="0" smtClean="0"/>
              <a:t> </a:t>
            </a:r>
            <a:r>
              <a:rPr lang="pl-PL" b="1" dirty="0" err="1" smtClean="0"/>
              <a:t>sensitivity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5148064" y="2636912"/>
            <a:ext cx="289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Atomic-clocks</a:t>
            </a:r>
            <a:r>
              <a:rPr lang="pl-PL" b="1" dirty="0" smtClean="0"/>
              <a:t> </a:t>
            </a:r>
            <a:r>
              <a:rPr lang="pl-PL" b="1" dirty="0" err="1" smtClean="0"/>
              <a:t>stability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1124744"/>
            <a:ext cx="265819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pole tekstowe 45"/>
          <p:cNvSpPr txBox="1"/>
          <p:nvPr/>
        </p:nvSpPr>
        <p:spPr>
          <a:xfrm>
            <a:off x="0" y="6519446"/>
            <a:ext cx="9424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err="1" smtClean="0"/>
              <a:t>Review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paper</a:t>
            </a:r>
            <a:r>
              <a:rPr lang="pl-PL" sz="1600" i="1" dirty="0" err="1" smtClean="0"/>
              <a:t>:Quantum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limits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in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optical</a:t>
            </a:r>
            <a:r>
              <a:rPr lang="pl-PL" sz="1600" i="1" dirty="0" smtClean="0"/>
              <a:t> interferometry , </a:t>
            </a:r>
            <a:r>
              <a:rPr lang="pl-PL" sz="1600" dirty="0" smtClean="0"/>
              <a:t>RDD, </a:t>
            </a:r>
            <a:r>
              <a:rPr lang="pl-PL" sz="1600" dirty="0" err="1" smtClean="0"/>
              <a:t>M.Jarzyna</a:t>
            </a:r>
            <a:r>
              <a:rPr lang="pl-PL" sz="1600" dirty="0" smtClean="0"/>
              <a:t>, J. Kolodynski,arXiv:1405.7703 (2014) </a:t>
            </a:r>
            <a:endParaRPr lang="en-US" sz="1600" dirty="0"/>
          </a:p>
        </p:txBody>
      </p:sp>
      <p:sp>
        <p:nvSpPr>
          <p:cNvPr id="34" name="Prostokąt 33"/>
          <p:cNvSpPr/>
          <p:nvPr/>
        </p:nvSpPr>
        <p:spPr>
          <a:xfrm>
            <a:off x="2195736" y="4941168"/>
            <a:ext cx="4536504" cy="15121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ostokąt 34"/>
          <p:cNvSpPr/>
          <p:nvPr/>
        </p:nvSpPr>
        <p:spPr>
          <a:xfrm>
            <a:off x="4932040" y="1124744"/>
            <a:ext cx="3528392" cy="1944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rostokąt 36"/>
          <p:cNvSpPr/>
          <p:nvPr/>
        </p:nvSpPr>
        <p:spPr>
          <a:xfrm>
            <a:off x="323528" y="1124744"/>
            <a:ext cx="3312368" cy="1944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rostokąt 35"/>
          <p:cNvSpPr/>
          <p:nvPr/>
        </p:nvSpPr>
        <p:spPr>
          <a:xfrm>
            <a:off x="6516216" y="692696"/>
            <a:ext cx="199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work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progress</a:t>
            </a:r>
            <a:r>
              <a:rPr lang="pl-PL" dirty="0" smtClean="0"/>
              <a:t>….</a:t>
            </a:r>
            <a:endParaRPr lang="en-US" dirty="0"/>
          </a:p>
        </p:txBody>
      </p:sp>
      <p:sp>
        <p:nvSpPr>
          <p:cNvPr id="39" name="Prostokąt 38"/>
          <p:cNvSpPr/>
          <p:nvPr/>
        </p:nvSpPr>
        <p:spPr>
          <a:xfrm>
            <a:off x="251520" y="764704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K. Banaszek, R.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Schnabel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t-BR" sz="1400" dirty="0" smtClean="0"/>
              <a:t>Phys. Rev. A 88, 041802(R) (2013)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</a:p>
        </p:txBody>
      </p:sp>
      <p:grpSp>
        <p:nvGrpSpPr>
          <p:cNvPr id="6" name="Grupa 43"/>
          <p:cNvGrpSpPr/>
          <p:nvPr/>
        </p:nvGrpSpPr>
        <p:grpSpPr>
          <a:xfrm>
            <a:off x="2699792" y="3140968"/>
            <a:ext cx="3384376" cy="1152128"/>
            <a:chOff x="3567661" y="1412775"/>
            <a:chExt cx="5213994" cy="1872209"/>
          </a:xfrm>
          <a:noFill/>
        </p:grpSpPr>
        <p:grpSp>
          <p:nvGrpSpPr>
            <p:cNvPr id="7" name="Grupa 38"/>
            <p:cNvGrpSpPr/>
            <p:nvPr/>
          </p:nvGrpSpPr>
          <p:grpSpPr>
            <a:xfrm>
              <a:off x="3567661" y="1556792"/>
              <a:ext cx="5040560" cy="1728192"/>
              <a:chOff x="3567661" y="1556792"/>
              <a:chExt cx="5040560" cy="1728192"/>
            </a:xfrm>
            <a:grpFill/>
          </p:grpSpPr>
          <p:grpSp>
            <p:nvGrpSpPr>
              <p:cNvPr id="20" name="Grupa 37"/>
              <p:cNvGrpSpPr/>
              <p:nvPr/>
            </p:nvGrpSpPr>
            <p:grpSpPr>
              <a:xfrm>
                <a:off x="3567661" y="1556792"/>
                <a:ext cx="5040560" cy="1728192"/>
                <a:chOff x="3567661" y="1556792"/>
                <a:chExt cx="5040560" cy="1728192"/>
              </a:xfrm>
              <a:grpFill/>
            </p:grpSpPr>
            <p:sp>
              <p:nvSpPr>
                <p:cNvPr id="22" name="Elipsa 21"/>
                <p:cNvSpPr/>
                <p:nvPr/>
              </p:nvSpPr>
              <p:spPr>
                <a:xfrm>
                  <a:off x="3567661" y="1556792"/>
                  <a:ext cx="5040560" cy="1728192"/>
                </a:xfrm>
                <a:prstGeom prst="ellips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Obraz 22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287991" y="1757189"/>
                  <a:ext cx="304801" cy="278893"/>
                </a:xfrm>
                <a:prstGeom prst="rect">
                  <a:avLst/>
                </a:prstGeom>
                <a:grpFill/>
                <a:ln/>
                <a:effectLst/>
              </p:spPr>
            </p:pic>
            <p:sp>
              <p:nvSpPr>
                <p:cNvPr id="24" name="Łuk 23"/>
                <p:cNvSpPr/>
                <p:nvPr/>
              </p:nvSpPr>
              <p:spPr>
                <a:xfrm>
                  <a:off x="5223845" y="1988840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Elipsa 20"/>
              <p:cNvSpPr/>
              <p:nvPr/>
            </p:nvSpPr>
            <p:spPr>
              <a:xfrm>
                <a:off x="6295631" y="199873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Obraz 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5540" y="1628800"/>
              <a:ext cx="254067" cy="126273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9" name="Obraz 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90035" y="2204863"/>
              <a:ext cx="253430" cy="201833"/>
            </a:xfrm>
            <a:prstGeom prst="rect">
              <a:avLst/>
            </a:prstGeom>
            <a:grpFill/>
            <a:ln/>
            <a:effectLst/>
          </p:spPr>
        </p:pic>
        <p:cxnSp>
          <p:nvCxnSpPr>
            <p:cNvPr id="10" name="Łącznik prosty 9"/>
            <p:cNvCxnSpPr/>
            <p:nvPr/>
          </p:nvCxnSpPr>
          <p:spPr bwMode="auto">
            <a:xfrm>
              <a:off x="5151835" y="1628799"/>
              <a:ext cx="3240360" cy="1152128"/>
            </a:xfrm>
            <a:prstGeom prst="line">
              <a:avLst/>
            </a:prstGeom>
            <a:grpFill/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06502" y="1412775"/>
              <a:ext cx="331369" cy="203097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51549" y="2780926"/>
              <a:ext cx="330106" cy="278384"/>
            </a:xfrm>
            <a:prstGeom prst="rect">
              <a:avLst/>
            </a:prstGeom>
            <a:grpFill/>
            <a:ln/>
            <a:effectLst/>
          </p:spPr>
        </p:pic>
        <p:sp>
          <p:nvSpPr>
            <p:cNvPr id="13" name="Elipsa 12"/>
            <p:cNvSpPr/>
            <p:nvPr/>
          </p:nvSpPr>
          <p:spPr bwMode="auto">
            <a:xfrm>
              <a:off x="5096796" y="1585169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ipsa 13"/>
            <p:cNvSpPr/>
            <p:nvPr/>
          </p:nvSpPr>
          <p:spPr bwMode="auto">
            <a:xfrm>
              <a:off x="8333213" y="2742258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upa 57"/>
            <p:cNvGrpSpPr/>
            <p:nvPr/>
          </p:nvGrpSpPr>
          <p:grpSpPr>
            <a:xfrm>
              <a:off x="5292080" y="1988840"/>
              <a:ext cx="1804766" cy="543776"/>
              <a:chOff x="5292080" y="1988840"/>
              <a:chExt cx="1804766" cy="543776"/>
            </a:xfrm>
            <a:grpFill/>
          </p:grpSpPr>
          <p:pic>
            <p:nvPicPr>
              <p:cNvPr id="18" name="Obraz 17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92080" y="1988840"/>
                <a:ext cx="628878" cy="255743"/>
              </a:xfrm>
              <a:prstGeom prst="rect">
                <a:avLst/>
              </a:prstGeom>
              <a:grpFill/>
              <a:ln/>
              <a:effectLst/>
            </p:spPr>
          </p:pic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44208" y="2276872"/>
                <a:ext cx="652638" cy="255744"/>
              </a:xfrm>
              <a:prstGeom prst="rect">
                <a:avLst/>
              </a:prstGeom>
              <a:grpFill/>
              <a:ln/>
              <a:effectLst/>
            </p:spPr>
          </p:pic>
        </p:grpSp>
        <p:sp>
          <p:nvSpPr>
            <p:cNvPr id="16" name="Elipsa 15"/>
            <p:cNvSpPr/>
            <p:nvPr/>
          </p:nvSpPr>
          <p:spPr bwMode="auto">
            <a:xfrm>
              <a:off x="5786416" y="1965003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a 16"/>
            <p:cNvSpPr/>
            <p:nvPr/>
          </p:nvSpPr>
          <p:spPr bwMode="auto">
            <a:xfrm>
              <a:off x="6660232" y="2276872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Prostokąt 44"/>
          <p:cNvSpPr/>
          <p:nvPr/>
        </p:nvSpPr>
        <p:spPr>
          <a:xfrm>
            <a:off x="2195736" y="49411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M. Markiewicz, </a:t>
            </a:r>
            <a:r>
              <a:rPr lang="pl-PL" sz="1400" dirty="0" smtClean="0"/>
              <a:t>arXiv:1412.6111 (2014)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36712"/>
          </a:xfrm>
        </p:spPr>
        <p:txBody>
          <a:bodyPr>
            <a:noAutofit/>
          </a:bodyPr>
          <a:lstStyle/>
          <a:p>
            <a:r>
              <a:rPr lang="pl-PL" b="1" dirty="0" smtClean="0"/>
              <a:t>Long, </a:t>
            </a:r>
            <a:r>
              <a:rPr lang="pl-PL" b="1" dirty="0" err="1" smtClean="0"/>
              <a:t>long</a:t>
            </a:r>
            <a:r>
              <a:rPr lang="pl-PL" b="1" dirty="0" smtClean="0"/>
              <a:t> time ago…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880889" cy="26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a 7"/>
          <p:cNvGrpSpPr/>
          <p:nvPr/>
        </p:nvGrpSpPr>
        <p:grpSpPr>
          <a:xfrm>
            <a:off x="395536" y="836712"/>
            <a:ext cx="8748464" cy="2232248"/>
            <a:chOff x="395536" y="836712"/>
            <a:chExt cx="8748464" cy="22322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908720"/>
              <a:ext cx="8676456" cy="209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Prostokąt 38"/>
            <p:cNvSpPr/>
            <p:nvPr/>
          </p:nvSpPr>
          <p:spPr>
            <a:xfrm>
              <a:off x="395536" y="836712"/>
              <a:ext cx="8352928" cy="22322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pole tekstowe 42"/>
          <p:cNvSpPr txBox="1"/>
          <p:nvPr/>
        </p:nvSpPr>
        <p:spPr>
          <a:xfrm>
            <a:off x="4499992" y="3933056"/>
            <a:ext cx="4032448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Look</a:t>
            </a:r>
            <a:r>
              <a:rPr lang="pl-PL" sz="2800" dirty="0" smtClean="0"/>
              <a:t> for </a:t>
            </a:r>
            <a:r>
              <a:rPr lang="pl-PL" sz="2800" dirty="0" err="1" smtClean="0"/>
              <a:t>mathematical</a:t>
            </a:r>
            <a:r>
              <a:rPr lang="pl-PL" sz="2800" dirty="0" smtClean="0"/>
              <a:t> </a:t>
            </a:r>
            <a:r>
              <a:rPr lang="pl-PL" sz="2800" dirty="0" err="1" smtClean="0"/>
              <a:t>structures</a:t>
            </a:r>
            <a:r>
              <a:rPr lang="pl-PL" sz="2800" dirty="0" smtClean="0"/>
              <a:t> </a:t>
            </a:r>
            <a:r>
              <a:rPr lang="pl-PL" sz="2800" dirty="0" err="1" smtClean="0"/>
              <a:t>lying</a:t>
            </a:r>
            <a:r>
              <a:rPr lang="pl-PL" sz="2800" dirty="0" smtClean="0"/>
              <a:t> </a:t>
            </a:r>
            <a:r>
              <a:rPr lang="pl-PL" sz="2800" dirty="0" err="1" smtClean="0"/>
              <a:t>behind</a:t>
            </a:r>
            <a:r>
              <a:rPr lang="pl-PL" sz="2800" dirty="0" smtClean="0"/>
              <a:t>, do not </a:t>
            </a:r>
            <a:r>
              <a:rPr lang="pl-PL" sz="2800" dirty="0" err="1" smtClean="0"/>
              <a:t>focus</a:t>
            </a:r>
            <a:r>
              <a:rPr lang="pl-PL" sz="2800" dirty="0" smtClean="0"/>
              <a:t> on </a:t>
            </a:r>
            <a:r>
              <a:rPr lang="pl-PL" sz="2800" dirty="0" err="1" smtClean="0"/>
              <a:t>details</a:t>
            </a:r>
            <a:r>
              <a:rPr lang="pl-PL" sz="2800" dirty="0" smtClean="0"/>
              <a:t>!</a:t>
            </a:r>
            <a:endParaRPr lang="en-US" sz="2800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266304" y="600835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You</a:t>
            </a:r>
            <a:r>
              <a:rPr lang="pl-PL" i="1" dirty="0" smtClean="0"/>
              <a:t> </a:t>
            </a:r>
            <a:r>
              <a:rPr lang="pl-PL" i="1" dirty="0" err="1" smtClean="0"/>
              <a:t>can</a:t>
            </a:r>
            <a:r>
              <a:rPr lang="pl-PL" i="1" dirty="0" smtClean="0"/>
              <a:t> </a:t>
            </a:r>
            <a:r>
              <a:rPr lang="pl-PL" i="1" dirty="0" err="1" smtClean="0"/>
              <a:t>multiply</a:t>
            </a:r>
            <a:r>
              <a:rPr lang="pl-PL" i="1" dirty="0" smtClean="0"/>
              <a:t> </a:t>
            </a:r>
            <a:r>
              <a:rPr lang="pl-PL" i="1" dirty="0" err="1" smtClean="0"/>
              <a:t>or</a:t>
            </a:r>
            <a:r>
              <a:rPr lang="pl-PL" i="1" dirty="0" smtClean="0"/>
              <a:t> </a:t>
            </a:r>
            <a:r>
              <a:rPr lang="pl-PL" i="1" dirty="0" err="1" smtClean="0"/>
              <a:t>divide</a:t>
            </a:r>
            <a:r>
              <a:rPr lang="pl-PL" i="1" dirty="0" smtClean="0"/>
              <a:t> </a:t>
            </a:r>
            <a:r>
              <a:rPr lang="pl-PL" i="1" dirty="0" err="1" smtClean="0"/>
              <a:t>different</a:t>
            </a:r>
            <a:r>
              <a:rPr lang="pl-PL" i="1" dirty="0" smtClean="0"/>
              <a:t> </a:t>
            </a:r>
            <a:r>
              <a:rPr lang="pl-PL" i="1" dirty="0" err="1" smtClean="0"/>
              <a:t>quantities</a:t>
            </a:r>
            <a:r>
              <a:rPr lang="pl-PL" i="1" dirty="0" smtClean="0"/>
              <a:t>, </a:t>
            </a:r>
            <a:r>
              <a:rPr lang="pl-PL" i="1" dirty="0" err="1" smtClean="0"/>
              <a:t>lengths</a:t>
            </a:r>
            <a:r>
              <a:rPr lang="pl-PL" i="1" dirty="0" smtClean="0"/>
              <a:t> of </a:t>
            </a:r>
            <a:r>
              <a:rPr lang="pl-PL" i="1" dirty="0" err="1" smtClean="0"/>
              <a:t>sticks</a:t>
            </a:r>
            <a:r>
              <a:rPr lang="pl-PL" i="1" dirty="0" smtClean="0"/>
              <a:t> by </a:t>
            </a:r>
            <a:r>
              <a:rPr lang="pl-PL" i="1" dirty="0" err="1" smtClean="0"/>
              <a:t>widths</a:t>
            </a:r>
            <a:r>
              <a:rPr lang="pl-PL" i="1" dirty="0" smtClean="0"/>
              <a:t> of </a:t>
            </a:r>
            <a:r>
              <a:rPr lang="pl-PL" i="1" dirty="0" err="1" smtClean="0"/>
              <a:t>hats</a:t>
            </a:r>
            <a:r>
              <a:rPr lang="pl-PL" i="1" dirty="0" smtClean="0"/>
              <a:t> and </a:t>
            </a:r>
            <a:r>
              <a:rPr lang="pl-PL" i="1" dirty="0" err="1" smtClean="0"/>
              <a:t>you</a:t>
            </a:r>
            <a:r>
              <a:rPr lang="pl-PL" i="1" dirty="0" smtClean="0"/>
              <a:t> </a:t>
            </a:r>
            <a:r>
              <a:rPr lang="pl-PL" i="1" dirty="0" err="1" smtClean="0"/>
              <a:t>can</a:t>
            </a:r>
            <a:r>
              <a:rPr lang="pl-PL" i="1" dirty="0" smtClean="0"/>
              <a:t> </a:t>
            </a:r>
            <a:r>
              <a:rPr lang="pl-PL" i="1" dirty="0" err="1" smtClean="0"/>
              <a:t>arrive</a:t>
            </a:r>
            <a:r>
              <a:rPr lang="pl-PL" i="1" dirty="0" smtClean="0"/>
              <a:t> </a:t>
            </a:r>
            <a:r>
              <a:rPr lang="pl-PL" i="1" dirty="0" err="1" smtClean="0"/>
              <a:t>at</a:t>
            </a:r>
            <a:r>
              <a:rPr lang="pl-PL" i="1" dirty="0" smtClean="0"/>
              <a:t> </a:t>
            </a:r>
            <a:r>
              <a:rPr lang="pl-PL" i="1" dirty="0" err="1" smtClean="0"/>
              <a:t>various</a:t>
            </a:r>
            <a:r>
              <a:rPr lang="pl-PL" i="1" dirty="0" smtClean="0"/>
              <a:t> </a:t>
            </a:r>
            <a:r>
              <a:rPr lang="pl-PL" i="1" dirty="0" err="1" smtClean="0"/>
              <a:t>constants</a:t>
            </a:r>
            <a:r>
              <a:rPr lang="pl-PL" i="1" dirty="0" smtClean="0"/>
              <a:t> and </a:t>
            </a:r>
            <a:r>
              <a:rPr lang="pl-PL" i="1" dirty="0" err="1" smtClean="0"/>
              <a:t>non-constants</a:t>
            </a:r>
            <a:r>
              <a:rPr lang="pl-PL" i="1" dirty="0" smtClean="0"/>
              <a:t>, </a:t>
            </a:r>
            <a:r>
              <a:rPr lang="pl-PL" dirty="0" smtClean="0"/>
              <a:t>Stanisław Lem, „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Investigation</a:t>
            </a:r>
            <a:r>
              <a:rPr lang="pl-PL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Entanglement-enhanced</a:t>
            </a:r>
            <a:r>
              <a:rPr lang="pl-PL" b="1" dirty="0" smtClean="0"/>
              <a:t> </a:t>
            </a:r>
            <a:r>
              <a:rPr lang="pl-PL" b="1" dirty="0" err="1" smtClean="0"/>
              <a:t>metrology</a:t>
            </a:r>
            <a:endParaRPr lang="en-US" b="1" dirty="0"/>
          </a:p>
        </p:txBody>
      </p:sp>
      <p:grpSp>
        <p:nvGrpSpPr>
          <p:cNvPr id="44" name="Grupa 43"/>
          <p:cNvGrpSpPr/>
          <p:nvPr/>
        </p:nvGrpSpPr>
        <p:grpSpPr>
          <a:xfrm>
            <a:off x="5868144" y="1340768"/>
            <a:ext cx="2405081" cy="763104"/>
            <a:chOff x="5868144" y="1340768"/>
            <a:chExt cx="2405081" cy="763104"/>
          </a:xfrm>
        </p:grpSpPr>
        <p:pic>
          <p:nvPicPr>
            <p:cNvPr id="16" name="Obraz 15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5868144" y="1556792"/>
              <a:ext cx="1402905" cy="372619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2" name="Grupa 41"/>
            <p:cNvGrpSpPr/>
            <p:nvPr/>
          </p:nvGrpSpPr>
          <p:grpSpPr>
            <a:xfrm>
              <a:off x="7596336" y="1340768"/>
              <a:ext cx="676889" cy="763104"/>
              <a:chOff x="6703423" y="2276830"/>
              <a:chExt cx="1469070" cy="1656184"/>
            </a:xfrm>
          </p:grpSpPr>
          <p:sp>
            <p:nvSpPr>
              <p:cNvPr id="38" name="Elipsa 37"/>
              <p:cNvSpPr/>
              <p:nvPr/>
            </p:nvSpPr>
            <p:spPr>
              <a:xfrm>
                <a:off x="6876256" y="2852936"/>
                <a:ext cx="1080078" cy="10800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Łuk 38"/>
              <p:cNvSpPr/>
              <p:nvPr/>
            </p:nvSpPr>
            <p:spPr>
              <a:xfrm>
                <a:off x="6703423" y="2766519"/>
                <a:ext cx="1469070" cy="432079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Obraz 53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7308335" y="2276830"/>
                <a:ext cx="335304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3" name="Obraz 5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203848" y="4149080"/>
            <a:ext cx="1815859" cy="792088"/>
          </a:xfrm>
          <a:prstGeom prst="rect">
            <a:avLst/>
          </a:prstGeom>
          <a:noFill/>
          <a:ln/>
          <a:effectLst/>
        </p:spPr>
      </p:pic>
      <p:pic>
        <p:nvPicPr>
          <p:cNvPr id="58" name="Obraz 5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876256" y="5733256"/>
            <a:ext cx="1625617" cy="609416"/>
          </a:xfrm>
          <a:prstGeom prst="rect">
            <a:avLst/>
          </a:prstGeom>
          <a:noFill/>
          <a:ln/>
          <a:effectLst/>
        </p:spPr>
      </p:pic>
      <p:grpSp>
        <p:nvGrpSpPr>
          <p:cNvPr id="40" name="Grupa 39"/>
          <p:cNvGrpSpPr/>
          <p:nvPr/>
        </p:nvGrpSpPr>
        <p:grpSpPr>
          <a:xfrm>
            <a:off x="539552" y="5085184"/>
            <a:ext cx="7613746" cy="488713"/>
            <a:chOff x="539552" y="5085184"/>
            <a:chExt cx="7613746" cy="488713"/>
          </a:xfrm>
        </p:grpSpPr>
        <p:pic>
          <p:nvPicPr>
            <p:cNvPr id="57" name="Obraz 56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27984" y="5157192"/>
              <a:ext cx="3725314" cy="41670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9" name="Prostokąt 58"/>
            <p:cNvSpPr/>
            <p:nvPr/>
          </p:nvSpPr>
          <p:spPr>
            <a:xfrm>
              <a:off x="539552" y="5085184"/>
              <a:ext cx="37437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smtClean="0"/>
                <a:t>Quantum Fisher </a:t>
              </a:r>
              <a:r>
                <a:rPr lang="pl-PL" sz="2400" dirty="0" err="1" smtClean="0"/>
                <a:t>Information</a:t>
              </a:r>
              <a:endParaRPr lang="en-US" sz="2400" dirty="0"/>
            </a:p>
          </p:txBody>
        </p:sp>
      </p:grpSp>
      <p:pic>
        <p:nvPicPr>
          <p:cNvPr id="64" name="Obraz 6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5877272"/>
            <a:ext cx="1371514" cy="506047"/>
          </a:xfrm>
          <a:prstGeom prst="rect">
            <a:avLst/>
          </a:prstGeom>
          <a:noFill/>
          <a:ln/>
          <a:effectLst/>
        </p:spPr>
      </p:pic>
      <p:pic>
        <p:nvPicPr>
          <p:cNvPr id="68" name="Obraz 6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4" y="5877272"/>
            <a:ext cx="2083312" cy="381000"/>
          </a:xfrm>
          <a:prstGeom prst="rect">
            <a:avLst/>
          </a:prstGeom>
          <a:noFill/>
          <a:ln/>
          <a:effectLst/>
        </p:spPr>
      </p:pic>
      <p:pic>
        <p:nvPicPr>
          <p:cNvPr id="71" name="Obraz 7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347864" y="4149080"/>
            <a:ext cx="1551076" cy="792377"/>
          </a:xfrm>
          <a:prstGeom prst="rect">
            <a:avLst/>
          </a:prstGeom>
          <a:noFill/>
          <a:ln/>
          <a:effectLst/>
        </p:spPr>
      </p:pic>
      <p:grpSp>
        <p:nvGrpSpPr>
          <p:cNvPr id="37" name="Grupa 36"/>
          <p:cNvGrpSpPr/>
          <p:nvPr/>
        </p:nvGrpSpPr>
        <p:grpSpPr>
          <a:xfrm>
            <a:off x="827584" y="1412776"/>
            <a:ext cx="5900673" cy="2448272"/>
            <a:chOff x="827584" y="1412776"/>
            <a:chExt cx="5900673" cy="2448272"/>
          </a:xfrm>
        </p:grpSpPr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827584" y="1556792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" name="Łącznik prosty 4"/>
            <p:cNvCxnSpPr/>
            <p:nvPr/>
          </p:nvCxnSpPr>
          <p:spPr>
            <a:xfrm>
              <a:off x="1403648" y="1700808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Obraz 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9" cstate="print"/>
            <a:srcRect l="-47244" t="-51633" r="-47244" b="-51633"/>
            <a:stretch>
              <a:fillRect/>
            </a:stretch>
          </p:blipFill>
          <p:spPr bwMode="auto">
            <a:xfrm>
              <a:off x="1835696" y="1412776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7" name="Łącznik prosty 6"/>
            <p:cNvCxnSpPr/>
            <p:nvPr/>
          </p:nvCxnSpPr>
          <p:spPr>
            <a:xfrm>
              <a:off x="2627783" y="1700808"/>
              <a:ext cx="50405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chemat blokowy: opóźnienie 7"/>
            <p:cNvSpPr/>
            <p:nvPr/>
          </p:nvSpPr>
          <p:spPr>
            <a:xfrm>
              <a:off x="3995936" y="1484784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3347864" y="1556792"/>
              <a:ext cx="515142" cy="3142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4066824" y="1556791"/>
              <a:ext cx="373364" cy="3148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Obraz 25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827584" y="3429000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7" name="Łącznik prosty 26"/>
            <p:cNvCxnSpPr/>
            <p:nvPr/>
          </p:nvCxnSpPr>
          <p:spPr>
            <a:xfrm>
              <a:off x="1403648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/>
            <a:srcRect l="-47244" t="-51633" r="-47244" b="-51633"/>
            <a:stretch>
              <a:fillRect/>
            </a:stretch>
          </p:blipFill>
          <p:spPr bwMode="auto">
            <a:xfrm>
              <a:off x="1835696" y="3284984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29" name="Łącznik prosty 28"/>
            <p:cNvCxnSpPr/>
            <p:nvPr/>
          </p:nvCxnSpPr>
          <p:spPr>
            <a:xfrm>
              <a:off x="2627783" y="3573016"/>
              <a:ext cx="50405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chemat blokowy: opóźnienie 29"/>
            <p:cNvSpPr/>
            <p:nvPr/>
          </p:nvSpPr>
          <p:spPr>
            <a:xfrm>
              <a:off x="3995936" y="335699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1" name="Obraz 3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3275856" y="3429000"/>
              <a:ext cx="515142" cy="3142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Obraz 4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4023456" y="3428998"/>
              <a:ext cx="460099" cy="3153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5" name="Łącznik prosty 44"/>
            <p:cNvCxnSpPr/>
            <p:nvPr/>
          </p:nvCxnSpPr>
          <p:spPr>
            <a:xfrm>
              <a:off x="2123728" y="2276872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Nawias klamrowy zamykający 46"/>
            <p:cNvSpPr/>
            <p:nvPr/>
          </p:nvSpPr>
          <p:spPr>
            <a:xfrm>
              <a:off x="4644008" y="1484784"/>
              <a:ext cx="360040" cy="2376264"/>
            </a:xfrm>
            <a:prstGeom prst="rightBrace">
              <a:avLst>
                <a:gd name="adj1" fmla="val 10508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5148064" y="2492896"/>
              <a:ext cx="1580193" cy="3153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Obraz 61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2195736" y="249289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2" name="Elipsa 71"/>
            <p:cNvSpPr/>
            <p:nvPr/>
          </p:nvSpPr>
          <p:spPr>
            <a:xfrm>
              <a:off x="1259632" y="162880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ipsa 72"/>
            <p:cNvSpPr/>
            <p:nvPr/>
          </p:nvSpPr>
          <p:spPr>
            <a:xfrm>
              <a:off x="1259632" y="3501008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ipsa 73"/>
            <p:cNvSpPr/>
            <p:nvPr/>
          </p:nvSpPr>
          <p:spPr>
            <a:xfrm>
              <a:off x="3059832" y="3501008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ipsa 74"/>
            <p:cNvSpPr/>
            <p:nvPr/>
          </p:nvSpPr>
          <p:spPr>
            <a:xfrm>
              <a:off x="3059832" y="162880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Entanglement-enhanced</a:t>
            </a:r>
            <a:r>
              <a:rPr lang="pl-PL" b="1" dirty="0" smtClean="0"/>
              <a:t> </a:t>
            </a:r>
            <a:r>
              <a:rPr lang="pl-PL" b="1" dirty="0" err="1" smtClean="0"/>
              <a:t>metrology</a:t>
            </a:r>
            <a:endParaRPr lang="en-US" b="1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1403648" y="170080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rcRect l="-47244" t="-51633" r="-47244" b="-51633"/>
          <a:stretch>
            <a:fillRect/>
          </a:stretch>
        </p:blipFill>
        <p:spPr bwMode="auto">
          <a:xfrm>
            <a:off x="1835696" y="1412776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7" name="Łącznik prosty 6"/>
          <p:cNvCxnSpPr/>
          <p:nvPr/>
        </p:nvCxnSpPr>
        <p:spPr>
          <a:xfrm>
            <a:off x="2627783" y="1700808"/>
            <a:ext cx="5040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chemat blokowy: opóźnienie 7"/>
          <p:cNvSpPr/>
          <p:nvPr/>
        </p:nvSpPr>
        <p:spPr>
          <a:xfrm>
            <a:off x="4572000" y="1484784"/>
            <a:ext cx="577850" cy="2448272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868144" y="1556792"/>
            <a:ext cx="1402905" cy="372619"/>
          </a:xfrm>
          <a:prstGeom prst="rect">
            <a:avLst/>
          </a:prstGeom>
          <a:noFill/>
          <a:ln/>
          <a:effectLst/>
        </p:spPr>
      </p:pic>
      <p:pic>
        <p:nvPicPr>
          <p:cNvPr id="34" name="Obraz 3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686801" y="2420888"/>
            <a:ext cx="287777" cy="287777"/>
          </a:xfrm>
          <a:prstGeom prst="rect">
            <a:avLst/>
          </a:prstGeom>
          <a:noFill/>
          <a:ln/>
          <a:effectLst/>
        </p:spPr>
      </p:pic>
      <p:pic>
        <p:nvPicPr>
          <p:cNvPr id="30" name="Obraz 2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67404" y="2492896"/>
            <a:ext cx="399786" cy="313995"/>
          </a:xfrm>
          <a:prstGeom prst="rect">
            <a:avLst/>
          </a:prstGeom>
          <a:noFill/>
          <a:ln/>
          <a:effectLst/>
        </p:spPr>
      </p:pic>
      <p:cxnSp>
        <p:nvCxnSpPr>
          <p:cNvPr id="27" name="Łącznik prosty 26"/>
          <p:cNvCxnSpPr/>
          <p:nvPr/>
        </p:nvCxnSpPr>
        <p:spPr>
          <a:xfrm>
            <a:off x="1403648" y="3573016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 l="-47244" t="-51633" r="-47244" b="-51633"/>
          <a:stretch>
            <a:fillRect/>
          </a:stretch>
        </p:blipFill>
        <p:spPr bwMode="auto">
          <a:xfrm>
            <a:off x="1835696" y="3284984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29" name="Łącznik prosty 28"/>
          <p:cNvCxnSpPr/>
          <p:nvPr/>
        </p:nvCxnSpPr>
        <p:spPr>
          <a:xfrm>
            <a:off x="2627783" y="3573016"/>
            <a:ext cx="5040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41"/>
          <p:cNvGrpSpPr/>
          <p:nvPr/>
        </p:nvGrpSpPr>
        <p:grpSpPr>
          <a:xfrm>
            <a:off x="7596336" y="1340768"/>
            <a:ext cx="676889" cy="763104"/>
            <a:chOff x="6703423" y="2276830"/>
            <a:chExt cx="1469070" cy="1656184"/>
          </a:xfrm>
        </p:grpSpPr>
        <p:sp>
          <p:nvSpPr>
            <p:cNvPr id="38" name="Elipsa 37"/>
            <p:cNvSpPr/>
            <p:nvPr/>
          </p:nvSpPr>
          <p:spPr>
            <a:xfrm>
              <a:off x="6876256" y="2852936"/>
              <a:ext cx="1080078" cy="10800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Łuk 38"/>
            <p:cNvSpPr/>
            <p:nvPr/>
          </p:nvSpPr>
          <p:spPr>
            <a:xfrm>
              <a:off x="6703423" y="2766519"/>
              <a:ext cx="1469070" cy="432079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Obraz 53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308335" y="2276830"/>
              <a:ext cx="335304" cy="392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5" name="Łącznik prosty 44"/>
          <p:cNvCxnSpPr/>
          <p:nvPr/>
        </p:nvCxnSpPr>
        <p:spPr>
          <a:xfrm>
            <a:off x="2123728" y="2276872"/>
            <a:ext cx="0" cy="72008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az 3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64088" y="2492896"/>
            <a:ext cx="487848" cy="315464"/>
          </a:xfrm>
          <a:prstGeom prst="rect">
            <a:avLst/>
          </a:prstGeom>
          <a:noFill/>
          <a:ln/>
          <a:effectLst/>
        </p:spPr>
      </p:pic>
      <p:pic>
        <p:nvPicPr>
          <p:cNvPr id="62" name="Obraz 61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195736" y="2492896"/>
            <a:ext cx="257571" cy="228380"/>
          </a:xfrm>
          <a:prstGeom prst="rect">
            <a:avLst/>
          </a:prstGeom>
          <a:noFill/>
          <a:ln/>
          <a:effectLst/>
        </p:spPr>
      </p:pic>
      <p:grpSp>
        <p:nvGrpSpPr>
          <p:cNvPr id="36" name="Grupa 35"/>
          <p:cNvGrpSpPr/>
          <p:nvPr/>
        </p:nvGrpSpPr>
        <p:grpSpPr>
          <a:xfrm>
            <a:off x="1631798" y="6055274"/>
            <a:ext cx="5471766" cy="567094"/>
            <a:chOff x="1631798" y="6055274"/>
            <a:chExt cx="5471766" cy="567094"/>
          </a:xfrm>
        </p:grpSpPr>
        <p:pic>
          <p:nvPicPr>
            <p:cNvPr id="31" name="Obraz 3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31798" y="6055274"/>
              <a:ext cx="2026872" cy="56709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Obraz 3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6165304"/>
              <a:ext cx="2819596" cy="38102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3" name="Obraz 3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483768" y="4221088"/>
            <a:ext cx="2508916" cy="857428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1720" y="5373216"/>
            <a:ext cx="4291580" cy="416640"/>
          </a:xfrm>
          <a:prstGeom prst="rect">
            <a:avLst/>
          </a:prstGeom>
          <a:noFill/>
          <a:ln/>
          <a:effectLst/>
        </p:spPr>
      </p:pic>
      <p:pic>
        <p:nvPicPr>
          <p:cNvPr id="54" name="Obraz 53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915816" y="4293096"/>
            <a:ext cx="1287065" cy="693036"/>
          </a:xfrm>
          <a:prstGeom prst="rect">
            <a:avLst/>
          </a:prstGeom>
          <a:noFill/>
          <a:ln/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115616" y="1340768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131840" y="1340768"/>
            <a:ext cx="3744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Obraz 41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3663691" y="2420888"/>
            <a:ext cx="543915" cy="343164"/>
          </a:xfrm>
          <a:prstGeom prst="rect">
            <a:avLst/>
          </a:prstGeom>
          <a:noFill/>
          <a:ln/>
          <a:effectLst/>
        </p:spPr>
      </p:pic>
      <p:sp>
        <p:nvSpPr>
          <p:cNvPr id="43" name="Prostokąt 42"/>
          <p:cNvSpPr/>
          <p:nvPr/>
        </p:nvSpPr>
        <p:spPr>
          <a:xfrm>
            <a:off x="5148064" y="4365104"/>
            <a:ext cx="3680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err="1" smtClean="0"/>
              <a:t>q</a:t>
            </a:r>
            <a:r>
              <a:rPr lang="pl-PL" sz="2000" dirty="0" err="1" smtClean="0"/>
              <a:t>uadratic</a:t>
            </a:r>
            <a:r>
              <a:rPr lang="pl-PL" sz="2000" dirty="0" smtClean="0"/>
              <a:t> precision </a:t>
            </a:r>
            <a:r>
              <a:rPr lang="pl-PL" sz="2000" dirty="0" err="1" smtClean="0"/>
              <a:t>enhancement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Coherence</a:t>
            </a:r>
            <a:r>
              <a:rPr lang="pl-PL" b="1" dirty="0" smtClean="0"/>
              <a:t> will </a:t>
            </a:r>
            <a:r>
              <a:rPr lang="pl-PL" b="1" dirty="0" err="1" smtClean="0"/>
              <a:t>also</a:t>
            </a:r>
            <a:r>
              <a:rPr lang="pl-PL" b="1" dirty="0" smtClean="0"/>
              <a:t> do…</a:t>
            </a:r>
            <a:endParaRPr lang="en-US" b="1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971600" y="18448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rcRect l="-47244" t="-51633" r="-47244" b="-51633"/>
          <a:stretch>
            <a:fillRect/>
          </a:stretch>
        </p:blipFill>
        <p:spPr bwMode="auto">
          <a:xfrm>
            <a:off x="1403648" y="1556792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5" name="Łącznik prosty 4"/>
          <p:cNvCxnSpPr/>
          <p:nvPr/>
        </p:nvCxnSpPr>
        <p:spPr>
          <a:xfrm>
            <a:off x="2195735" y="1844824"/>
            <a:ext cx="5040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67544" y="1700808"/>
            <a:ext cx="372047" cy="313754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339752" y="1484784"/>
            <a:ext cx="257571" cy="228380"/>
          </a:xfrm>
          <a:prstGeom prst="rect">
            <a:avLst/>
          </a:prstGeom>
          <a:noFill/>
          <a:ln/>
          <a:effectLst/>
        </p:spPr>
      </p:pic>
      <p:pic>
        <p:nvPicPr>
          <p:cNvPr id="8" name="Obraz 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rcRect l="-47244" t="-51633" r="-47244" b="-51633"/>
          <a:stretch>
            <a:fillRect/>
          </a:stretch>
        </p:blipFill>
        <p:spPr bwMode="auto">
          <a:xfrm>
            <a:off x="2843808" y="1556792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Obraz 1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924388" y="1700808"/>
            <a:ext cx="515142" cy="314237"/>
          </a:xfrm>
          <a:prstGeom prst="rect">
            <a:avLst/>
          </a:prstGeom>
          <a:noFill/>
          <a:ln/>
          <a:effectLst/>
        </p:spPr>
      </p:pic>
      <p:cxnSp>
        <p:nvCxnSpPr>
          <p:cNvPr id="10" name="Łącznik prosty 9"/>
          <p:cNvCxnSpPr/>
          <p:nvPr/>
        </p:nvCxnSpPr>
        <p:spPr>
          <a:xfrm>
            <a:off x="3419872" y="18448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6056" y="1628800"/>
            <a:ext cx="1640452" cy="567091"/>
          </a:xfrm>
          <a:prstGeom prst="rect">
            <a:avLst/>
          </a:prstGeom>
          <a:noFill/>
          <a:ln/>
          <a:effectLst/>
        </p:spPr>
      </p:pic>
      <p:pic>
        <p:nvPicPr>
          <p:cNvPr id="16" name="Obraz 1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596336" y="1556792"/>
            <a:ext cx="1163957" cy="626747"/>
          </a:xfrm>
          <a:prstGeom prst="rect">
            <a:avLst/>
          </a:prstGeom>
          <a:noFill/>
          <a:ln/>
          <a:effectLst/>
        </p:spPr>
      </p:pic>
      <p:sp>
        <p:nvSpPr>
          <p:cNvPr id="17" name="Prostokąt 16"/>
          <p:cNvSpPr/>
          <p:nvPr/>
        </p:nvSpPr>
        <p:spPr>
          <a:xfrm>
            <a:off x="251520" y="5877272"/>
            <a:ext cx="859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/>
              <a:t>If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number</a:t>
            </a:r>
            <a:r>
              <a:rPr lang="pl-PL" sz="2400" dirty="0" smtClean="0"/>
              <a:t> of channel </a:t>
            </a:r>
            <a:r>
              <a:rPr lang="pl-PL" sz="2400" dirty="0" err="1" smtClean="0"/>
              <a:t>uses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resource</a:t>
            </a:r>
            <a:r>
              <a:rPr lang="pl-PL" sz="2400" dirty="0" smtClean="0"/>
              <a:t>, </a:t>
            </a:r>
            <a:r>
              <a:rPr lang="pl-PL" sz="2400" dirty="0" err="1" smtClean="0"/>
              <a:t>entanglement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useless</a:t>
            </a:r>
            <a:endParaRPr lang="en-US" sz="2400" dirty="0"/>
          </a:p>
        </p:txBody>
      </p:sp>
      <p:sp>
        <p:nvSpPr>
          <p:cNvPr id="50" name="Prostokąt 49"/>
          <p:cNvSpPr/>
          <p:nvPr/>
        </p:nvSpPr>
        <p:spPr>
          <a:xfrm>
            <a:off x="1560194" y="6401293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/>
              <a:t>V. Giovannetti, S. Lloyd, and L. Maccone, Phys. Rev.</a:t>
            </a:r>
            <a:r>
              <a:rPr lang="pl-PL" sz="1600" dirty="0" smtClean="0"/>
              <a:t> </a:t>
            </a:r>
            <a:r>
              <a:rPr lang="en-US" sz="1600" dirty="0" err="1" smtClean="0"/>
              <a:t>Lett</a:t>
            </a:r>
            <a:r>
              <a:rPr lang="en-US" sz="1600" dirty="0" smtClean="0"/>
              <a:t>. 96, 010401 (2006).</a:t>
            </a:r>
            <a:endParaRPr lang="en-US" sz="1600" dirty="0"/>
          </a:p>
        </p:txBody>
      </p:sp>
      <p:pic>
        <p:nvPicPr>
          <p:cNvPr id="57" name="Obraz 5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5589" y="4941168"/>
            <a:ext cx="1640498" cy="567107"/>
          </a:xfrm>
          <a:prstGeom prst="rect">
            <a:avLst/>
          </a:prstGeom>
          <a:noFill/>
          <a:ln/>
          <a:effectLst/>
        </p:spPr>
      </p:pic>
      <p:grpSp>
        <p:nvGrpSpPr>
          <p:cNvPr id="60" name="Grupa 59"/>
          <p:cNvGrpSpPr/>
          <p:nvPr/>
        </p:nvGrpSpPr>
        <p:grpSpPr>
          <a:xfrm>
            <a:off x="323528" y="2420888"/>
            <a:ext cx="6908238" cy="3168352"/>
            <a:chOff x="323528" y="2420888"/>
            <a:chExt cx="6908238" cy="3168352"/>
          </a:xfrm>
        </p:grpSpPr>
        <p:cxnSp>
          <p:nvCxnSpPr>
            <p:cNvPr id="52" name="Łącznik prosty 51"/>
            <p:cNvCxnSpPr/>
            <p:nvPr/>
          </p:nvCxnSpPr>
          <p:spPr>
            <a:xfrm>
              <a:off x="5724128" y="41490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5724128" y="53732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5724128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2843808" y="41490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2843808" y="53732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2843808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4283968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2123728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2411760" y="3284984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23528" y="2420888"/>
              <a:ext cx="6908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The</a:t>
              </a:r>
              <a:r>
                <a:rPr lang="pl-PL" sz="2400" dirty="0" smtClean="0"/>
                <a:t> most </a:t>
              </a:r>
              <a:r>
                <a:rPr lang="pl-PL" sz="2400" dirty="0" smtClean="0"/>
                <a:t>general </a:t>
              </a:r>
              <a:r>
                <a:rPr lang="pl-PL" sz="2400" dirty="0" err="1" smtClean="0"/>
                <a:t>scheme</a:t>
              </a:r>
              <a:r>
                <a:rPr lang="pl-PL" sz="2400" dirty="0" smtClean="0"/>
                <a:t> (</a:t>
              </a:r>
              <a:r>
                <a:rPr lang="pl-PL" sz="2400" dirty="0" err="1" smtClean="0"/>
                <a:t>adaptive</a:t>
              </a:r>
              <a:r>
                <a:rPr lang="pl-PL" sz="2400" dirty="0" smtClean="0"/>
                <a:t>, </a:t>
              </a:r>
              <a:r>
                <a:rPr lang="pl-PL" sz="2400" dirty="0" err="1" smtClean="0"/>
                <a:t>ancilla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assisted</a:t>
              </a:r>
              <a:r>
                <a:rPr lang="pl-PL" sz="2400" dirty="0" smtClean="0"/>
                <a:t>)…</a:t>
              </a:r>
              <a:endParaRPr lang="en-US" sz="2400" dirty="0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1115616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rcRect l="-47244" t="-51633" r="-47244" b="-51633"/>
            <a:stretch>
              <a:fillRect/>
            </a:stretch>
          </p:blipFill>
          <p:spPr bwMode="auto">
            <a:xfrm>
              <a:off x="1547664" y="3284984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20" name="Łącznik prosty 19"/>
            <p:cNvCxnSpPr/>
            <p:nvPr/>
          </p:nvCxnSpPr>
          <p:spPr>
            <a:xfrm>
              <a:off x="3491880" y="4509120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Obraz 2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3563888" y="4149080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/>
            <a:srcRect l="-47244" t="-51633" r="-47244" b="-51633"/>
            <a:stretch>
              <a:fillRect/>
            </a:stretch>
          </p:blipFill>
          <p:spPr bwMode="auto">
            <a:xfrm>
              <a:off x="4499992" y="3284984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6588224" y="4221088"/>
              <a:ext cx="544723" cy="31446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5" name="Łącznik prosty 24"/>
            <p:cNvCxnSpPr/>
            <p:nvPr/>
          </p:nvCxnSpPr>
          <p:spPr>
            <a:xfrm>
              <a:off x="5076056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99592" y="3140968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539552" y="4293096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2570728" y="4221088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32" name="Łącznik prosty 31"/>
            <p:cNvCxnSpPr/>
            <p:nvPr/>
          </p:nvCxnSpPr>
          <p:spPr>
            <a:xfrm>
              <a:off x="1259632" y="4149080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1331640" y="537321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stokąt 35"/>
            <p:cNvSpPr/>
            <p:nvPr/>
          </p:nvSpPr>
          <p:spPr>
            <a:xfrm>
              <a:off x="5364088" y="3284984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4283968" y="4149080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4283968" y="537321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1763688" y="4509120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4788024" y="4509120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az 55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5535234" y="4221088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156176" y="3140968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Frequency</a:t>
            </a:r>
            <a:r>
              <a:rPr lang="pl-PL" b="1" dirty="0" smtClean="0"/>
              <a:t> </a:t>
            </a:r>
            <a:r>
              <a:rPr lang="pl-PL" b="1" dirty="0" err="1" smtClean="0"/>
              <a:t>vs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8" name="Obraz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 l="-47244" t="-51633" r="-47244" b="-51633"/>
          <a:stretch>
            <a:fillRect/>
          </a:stretch>
        </p:blipFill>
        <p:spPr bwMode="auto">
          <a:xfrm>
            <a:off x="971600" y="1484784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3" name="Obraz 4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5301208"/>
            <a:ext cx="3311360" cy="805467"/>
          </a:xfrm>
          <a:prstGeom prst="rect">
            <a:avLst/>
          </a:prstGeom>
          <a:noFill/>
          <a:ln/>
          <a:effectLst/>
        </p:spPr>
      </p:pic>
      <p:cxnSp>
        <p:nvCxnSpPr>
          <p:cNvPr id="49" name="Łącznik prosty 48"/>
          <p:cNvCxnSpPr/>
          <p:nvPr/>
        </p:nvCxnSpPr>
        <p:spPr>
          <a:xfrm>
            <a:off x="1691680" y="1772816"/>
            <a:ext cx="57606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Obraz 6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 l="-31496" t="-51633" r="-31496" b="-51633"/>
          <a:stretch>
            <a:fillRect/>
          </a:stretch>
        </p:blipFill>
        <p:spPr bwMode="auto">
          <a:xfrm>
            <a:off x="2411760" y="1484784"/>
            <a:ext cx="756378" cy="575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3" name="Obraz 6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851920" y="1628800"/>
            <a:ext cx="1794284" cy="389359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4" name="Grupa 43"/>
          <p:cNvGrpSpPr/>
          <p:nvPr/>
        </p:nvGrpSpPr>
        <p:grpSpPr>
          <a:xfrm>
            <a:off x="395536" y="2276872"/>
            <a:ext cx="7371480" cy="3024336"/>
            <a:chOff x="395536" y="2276872"/>
            <a:chExt cx="7371480" cy="3024336"/>
          </a:xfrm>
        </p:grpSpPr>
        <p:cxnSp>
          <p:nvCxnSpPr>
            <p:cNvPr id="52" name="Łącznik prosty 51"/>
            <p:cNvCxnSpPr/>
            <p:nvPr/>
          </p:nvCxnSpPr>
          <p:spPr>
            <a:xfrm>
              <a:off x="6084168" y="3861048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6084168" y="50851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6084168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2888478" y="385854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2888478" y="50826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2888478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4644008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2168398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2456430" y="2994450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95536" y="2276872"/>
              <a:ext cx="63394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Estimate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frequnecy</a:t>
              </a:r>
              <a:r>
                <a:rPr lang="pl-PL" sz="2400" dirty="0" smtClean="0"/>
                <a:t>, for </a:t>
              </a:r>
              <a:r>
                <a:rPr lang="pl-PL" sz="2400" dirty="0" err="1" smtClean="0"/>
                <a:t>total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interrogation</a:t>
              </a:r>
              <a:r>
                <a:rPr lang="pl-PL" sz="2400" dirty="0" smtClean="0"/>
                <a:t> time </a:t>
              </a:r>
              <a:r>
                <a:rPr lang="pl-PL" sz="2400" i="1" dirty="0" smtClean="0"/>
                <a:t>T</a:t>
              </a:r>
              <a:endParaRPr lang="en-US" sz="2400" dirty="0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1160286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3536550" y="4218586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>
              <a:off x="5436096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44262" y="285043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84222" y="400256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615398" y="3930554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536550" y="3714530"/>
              <a:ext cx="859002" cy="372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6992934" y="3930554"/>
              <a:ext cx="774082" cy="3147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Łącznik prosty 31"/>
            <p:cNvCxnSpPr/>
            <p:nvPr/>
          </p:nvCxnSpPr>
          <p:spPr>
            <a:xfrm>
              <a:off x="1304302" y="385854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1376310" y="5082682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stokąt 35"/>
            <p:cNvSpPr/>
            <p:nvPr/>
          </p:nvSpPr>
          <p:spPr>
            <a:xfrm>
              <a:off x="5724128" y="2996952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4644008" y="3861048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4644008" y="5085184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1808358" y="421858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5148064" y="4221088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az 55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5895274" y="3933056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516216" y="2852936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rcRect l="-31496" t="-51633" r="-31496" b="-51633"/>
            <a:stretch>
              <a:fillRect/>
            </a:stretch>
          </p:blipFill>
          <p:spPr bwMode="auto">
            <a:xfrm>
              <a:off x="1520326" y="2922442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 l="-31496" t="-51633" r="-31496" b="-51633"/>
            <a:stretch>
              <a:fillRect/>
            </a:stretch>
          </p:blipFill>
          <p:spPr bwMode="auto">
            <a:xfrm>
              <a:off x="4760686" y="2994450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74" name="Prostokąt 73"/>
          <p:cNvSpPr/>
          <p:nvPr/>
        </p:nvSpPr>
        <p:spPr>
          <a:xfrm>
            <a:off x="1331640" y="6237312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Quantum </a:t>
            </a:r>
            <a:r>
              <a:rPr lang="pl-PL" sz="2400" dirty="0" err="1" smtClean="0"/>
              <a:t>gain</a:t>
            </a:r>
            <a:r>
              <a:rPr lang="pl-PL" sz="2400" dirty="0" smtClean="0"/>
              <a:t> </a:t>
            </a:r>
            <a:r>
              <a:rPr lang="pl-PL" sz="2400" dirty="0" err="1" smtClean="0"/>
              <a:t>thanks</a:t>
            </a:r>
            <a:r>
              <a:rPr lang="pl-PL" sz="2400" dirty="0" smtClean="0"/>
              <a:t> to </a:t>
            </a:r>
            <a:r>
              <a:rPr lang="pl-PL" sz="2400" dirty="0" smtClean="0"/>
              <a:t>a </a:t>
            </a:r>
            <a:r>
              <a:rPr lang="pl-PL" sz="2400" dirty="0" err="1" smtClean="0"/>
              <a:t>coherent</a:t>
            </a:r>
            <a:r>
              <a:rPr lang="pl-PL" sz="2400" dirty="0" smtClean="0"/>
              <a:t> </a:t>
            </a:r>
            <a:r>
              <a:rPr lang="pl-PL" sz="2400" dirty="0" err="1" smtClean="0"/>
              <a:t>evolution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pl-PL" b="1" dirty="0" smtClean="0"/>
              <a:t>Just as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Grover </a:t>
            </a:r>
            <a:r>
              <a:rPr lang="pl-PL" b="1" dirty="0" err="1" smtClean="0"/>
              <a:t>algorithm</a:t>
            </a:r>
            <a:endParaRPr lang="en-US" b="1" dirty="0"/>
          </a:p>
        </p:txBody>
      </p:sp>
      <p:pic>
        <p:nvPicPr>
          <p:cNvPr id="21" name="Obraz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115314" y="1340767"/>
            <a:ext cx="2543708" cy="359027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" name="Obraz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436096" y="1412776"/>
            <a:ext cx="2273361" cy="328354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9" name="Grupa 48"/>
          <p:cNvGrpSpPr/>
          <p:nvPr/>
        </p:nvGrpSpPr>
        <p:grpSpPr>
          <a:xfrm>
            <a:off x="395536" y="4149080"/>
            <a:ext cx="7021538" cy="962309"/>
            <a:chOff x="395536" y="4149080"/>
            <a:chExt cx="7021538" cy="962309"/>
          </a:xfrm>
        </p:grpSpPr>
        <p:sp>
          <p:nvSpPr>
            <p:cNvPr id="61" name="Prostokąt 60"/>
            <p:cNvSpPr/>
            <p:nvPr/>
          </p:nvSpPr>
          <p:spPr>
            <a:xfrm>
              <a:off x="395536" y="4149080"/>
              <a:ext cx="7021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Number</a:t>
              </a:r>
              <a:r>
                <a:rPr lang="pl-PL" sz="2400" dirty="0" smtClean="0"/>
                <a:t> of </a:t>
              </a:r>
              <a:r>
                <a:rPr lang="pl-PL" sz="2400" dirty="0" err="1" smtClean="0"/>
                <a:t>oracle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calls</a:t>
              </a:r>
              <a:r>
                <a:rPr lang="pl-PL" sz="2400" dirty="0" smtClean="0"/>
                <a:t> to </a:t>
              </a:r>
              <a:r>
                <a:rPr lang="pl-PL" sz="2400" dirty="0" err="1" smtClean="0"/>
                <a:t>find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the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distinguished</a:t>
              </a:r>
              <a:r>
                <a:rPr lang="pl-PL" sz="2400" dirty="0" smtClean="0"/>
                <a:t> </a:t>
              </a:r>
              <a:r>
                <a:rPr lang="pl-PL" sz="2400" dirty="0" smtClean="0"/>
                <a:t>state: </a:t>
              </a:r>
              <a:endParaRPr lang="en-US" sz="2400" dirty="0"/>
            </a:p>
          </p:txBody>
        </p:sp>
        <p:pic>
          <p:nvPicPr>
            <p:cNvPr id="63" name="Obraz 62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3779912" y="4797152"/>
              <a:ext cx="1202000" cy="3142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upa 46"/>
          <p:cNvGrpSpPr/>
          <p:nvPr/>
        </p:nvGrpSpPr>
        <p:grpSpPr>
          <a:xfrm>
            <a:off x="6660232" y="2708919"/>
            <a:ext cx="2078947" cy="1528937"/>
            <a:chOff x="6660232" y="2708919"/>
            <a:chExt cx="2078947" cy="1528937"/>
          </a:xfrm>
        </p:grpSpPr>
        <p:cxnSp>
          <p:nvCxnSpPr>
            <p:cNvPr id="39" name="Łącznik prosty ze strzałką 38"/>
            <p:cNvCxnSpPr/>
            <p:nvPr/>
          </p:nvCxnSpPr>
          <p:spPr>
            <a:xfrm>
              <a:off x="6660232" y="4077072"/>
              <a:ext cx="144016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 flipV="1">
              <a:off x="6660232" y="2924944"/>
              <a:ext cx="0" cy="11521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7884368" y="3573016"/>
              <a:ext cx="330708" cy="2788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5" name="Łącznik prosty ze strzałką 44"/>
            <p:cNvCxnSpPr/>
            <p:nvPr/>
          </p:nvCxnSpPr>
          <p:spPr>
            <a:xfrm flipV="1">
              <a:off x="6660232" y="3573016"/>
              <a:ext cx="1152128" cy="50405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8244408" y="3933056"/>
              <a:ext cx="457200" cy="30480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1" name="Łącznik prosty ze strzałką 50"/>
            <p:cNvCxnSpPr/>
            <p:nvPr/>
          </p:nvCxnSpPr>
          <p:spPr>
            <a:xfrm flipV="1">
              <a:off x="6660232" y="3284984"/>
              <a:ext cx="1008112" cy="792088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Łuk 55"/>
            <p:cNvSpPr/>
            <p:nvPr/>
          </p:nvSpPr>
          <p:spPr>
            <a:xfrm>
              <a:off x="7452320" y="3212976"/>
              <a:ext cx="504056" cy="720080"/>
            </a:xfrm>
            <a:prstGeom prst="arc">
              <a:avLst/>
            </a:prstGeom>
            <a:ln>
              <a:solidFill>
                <a:srgbClr val="0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8028384" y="3212976"/>
              <a:ext cx="710795" cy="30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7308304" y="3573016"/>
              <a:ext cx="101135" cy="1620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6761190" y="2708919"/>
              <a:ext cx="278892" cy="27889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7" name="Grupa 56"/>
          <p:cNvGrpSpPr/>
          <p:nvPr/>
        </p:nvGrpSpPr>
        <p:grpSpPr bwMode="auto">
          <a:xfrm>
            <a:off x="741409" y="1916832"/>
            <a:ext cx="5944075" cy="2010470"/>
            <a:chOff x="755576" y="1916832"/>
            <a:chExt cx="5944075" cy="2010470"/>
          </a:xfrm>
        </p:grpSpPr>
        <p:pic>
          <p:nvPicPr>
            <p:cNvPr id="33" name="Obraz 3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755576" y="3068960"/>
              <a:ext cx="2202504" cy="8583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3420155" y="3429000"/>
              <a:ext cx="2029744" cy="31398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1" name="Łącznik prosty 30"/>
            <p:cNvCxnSpPr/>
            <p:nvPr/>
          </p:nvCxnSpPr>
          <p:spPr bwMode="auto">
            <a:xfrm>
              <a:off x="4211960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 bwMode="auto">
            <a:xfrm>
              <a:off x="2699792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auto">
            <a:xfrm>
              <a:off x="2339752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899592" y="2204864"/>
              <a:ext cx="372519" cy="31415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3" name="Łącznik prosty 12"/>
            <p:cNvCxnSpPr/>
            <p:nvPr/>
          </p:nvCxnSpPr>
          <p:spPr bwMode="auto">
            <a:xfrm>
              <a:off x="1331640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0" cstate="print"/>
            <a:srcRect l="-47244" t="-71044" r="-47244" b="-71044"/>
            <a:stretch>
              <a:fillRect/>
            </a:stretch>
          </p:blipFill>
          <p:spPr bwMode="auto">
            <a:xfrm>
              <a:off x="1763688" y="2132856"/>
              <a:ext cx="601692" cy="498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5" name="Łącznik prosty 14"/>
            <p:cNvCxnSpPr/>
            <p:nvPr/>
          </p:nvCxnSpPr>
          <p:spPr bwMode="auto">
            <a:xfrm>
              <a:off x="3419872" y="2348880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 bwMode="auto">
            <a:xfrm>
              <a:off x="5364088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 bwMode="auto">
            <a:xfrm>
              <a:off x="5004048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1" cstate="print"/>
            <a:srcRect l="-71044" t="-71044" r="-71044" b="-71044"/>
            <a:stretch>
              <a:fillRect/>
            </a:stretch>
          </p:blipFill>
          <p:spPr bwMode="auto">
            <a:xfrm>
              <a:off x="2555776" y="2132856"/>
              <a:ext cx="498054" cy="498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32" name="Obraz 3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3707904" y="1916832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 cstate="print"/>
            <a:srcRect l="-47244" t="-71044" r="-47244" b="-71044"/>
            <a:stretch>
              <a:fillRect/>
            </a:stretch>
          </p:blipFill>
          <p:spPr bwMode="auto">
            <a:xfrm>
              <a:off x="4427984" y="2132856"/>
              <a:ext cx="601692" cy="498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6127842" y="2204864"/>
              <a:ext cx="571809" cy="3142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/>
            <a:srcRect l="-71044" t="-71044" r="-71044" b="-71044"/>
            <a:stretch>
              <a:fillRect/>
            </a:stretch>
          </p:blipFill>
          <p:spPr bwMode="auto">
            <a:xfrm>
              <a:off x="5220072" y="2132856"/>
              <a:ext cx="498054" cy="498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59" name="Prostokąt 58"/>
          <p:cNvSpPr/>
          <p:nvPr/>
        </p:nvSpPr>
        <p:spPr>
          <a:xfrm>
            <a:off x="395536" y="537321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Quadratic</a:t>
            </a:r>
            <a:r>
              <a:rPr lang="pl-PL" sz="2400" dirty="0" smtClean="0"/>
              <a:t> </a:t>
            </a:r>
            <a:r>
              <a:rPr lang="pl-PL" sz="2400" dirty="0" err="1" smtClean="0"/>
              <a:t>enhancement</a:t>
            </a:r>
            <a:r>
              <a:rPr lang="pl-PL" sz="2400" dirty="0" smtClean="0"/>
              <a:t> </a:t>
            </a:r>
            <a:r>
              <a:rPr lang="pl-PL" sz="2400" dirty="0" err="1" smtClean="0"/>
              <a:t>just</a:t>
            </a:r>
            <a:r>
              <a:rPr lang="pl-PL" sz="2400" dirty="0" smtClean="0"/>
              <a:t> as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metrology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Łącznik prosty 30"/>
          <p:cNvCxnSpPr/>
          <p:nvPr/>
        </p:nvCxnSpPr>
        <p:spPr>
          <a:xfrm>
            <a:off x="4211960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2699792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2339752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Continuous</a:t>
            </a:r>
            <a:r>
              <a:rPr lang="pl-PL" b="1" dirty="0" smtClean="0"/>
              <a:t> </a:t>
            </a:r>
            <a:r>
              <a:rPr lang="pl-PL" b="1" dirty="0" err="1" smtClean="0"/>
              <a:t>version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Grover </a:t>
            </a:r>
            <a:r>
              <a:rPr lang="pl-PL" b="1" dirty="0" err="1" smtClean="0"/>
              <a:t>algorithm</a:t>
            </a:r>
            <a:endParaRPr lang="en-US" b="1" dirty="0"/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436096" y="1412776"/>
            <a:ext cx="2273361" cy="328354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3" name="Obraz 3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55576" y="3140968"/>
            <a:ext cx="2202504" cy="858342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899592" y="2276872"/>
            <a:ext cx="372519" cy="314152"/>
          </a:xfrm>
          <a:prstGeom prst="rect">
            <a:avLst/>
          </a:prstGeom>
          <a:noFill/>
          <a:ln/>
          <a:effectLst/>
        </p:spPr>
      </p:pic>
      <p:cxnSp>
        <p:nvCxnSpPr>
          <p:cNvPr id="13" name="Łącznik prosty 12"/>
          <p:cNvCxnSpPr/>
          <p:nvPr/>
        </p:nvCxnSpPr>
        <p:spPr>
          <a:xfrm>
            <a:off x="1331640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3419872" y="2420888"/>
            <a:ext cx="5040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5364088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004048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Obraz 6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rcRect l="-71044" t="-71044" r="-71044" b="-71044"/>
          <a:stretch>
            <a:fillRect/>
          </a:stretch>
        </p:blipFill>
        <p:spPr bwMode="auto">
          <a:xfrm>
            <a:off x="2555776" y="2204864"/>
            <a:ext cx="498054" cy="4980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rcRect l="-29807" t="-47244" r="-29807" b="-47244"/>
          <a:stretch>
            <a:fillRect/>
          </a:stretch>
        </p:blipFill>
        <p:spPr bwMode="auto">
          <a:xfrm>
            <a:off x="1547664" y="2132856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42" name="Obraz 4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203848" y="1988840"/>
            <a:ext cx="858572" cy="372619"/>
          </a:xfrm>
          <a:prstGeom prst="rect">
            <a:avLst/>
          </a:prstGeom>
          <a:noFill/>
          <a:ln/>
          <a:effectLst/>
        </p:spPr>
      </p:pic>
      <p:pic>
        <p:nvPicPr>
          <p:cNvPr id="35" name="Obraz 3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156176" y="2276872"/>
            <a:ext cx="515142" cy="314237"/>
          </a:xfrm>
          <a:prstGeom prst="rect">
            <a:avLst/>
          </a:prstGeom>
          <a:noFill/>
          <a:ln/>
          <a:effectLst/>
        </p:spPr>
      </p:pic>
      <p:pic>
        <p:nvPicPr>
          <p:cNvPr id="65" name="Obraz 6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420155" y="3501008"/>
            <a:ext cx="2029744" cy="313983"/>
          </a:xfrm>
          <a:prstGeom prst="rect">
            <a:avLst/>
          </a:prstGeom>
          <a:noFill/>
          <a:ln/>
          <a:effectLst/>
        </p:spPr>
      </p:pic>
      <p:cxnSp>
        <p:nvCxnSpPr>
          <p:cNvPr id="39" name="Łącznik prosty ze strzałką 38"/>
          <p:cNvCxnSpPr/>
          <p:nvPr/>
        </p:nvCxnSpPr>
        <p:spPr>
          <a:xfrm>
            <a:off x="6660232" y="4077072"/>
            <a:ext cx="144016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6660232" y="2924944"/>
            <a:ext cx="0" cy="11521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Obraz 43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884368" y="3573016"/>
            <a:ext cx="330708" cy="278892"/>
          </a:xfrm>
          <a:prstGeom prst="rect">
            <a:avLst/>
          </a:prstGeom>
          <a:noFill/>
          <a:ln/>
          <a:effectLst/>
        </p:spPr>
      </p:pic>
      <p:cxnSp>
        <p:nvCxnSpPr>
          <p:cNvPr id="45" name="Łącznik prosty ze strzałką 44"/>
          <p:cNvCxnSpPr/>
          <p:nvPr/>
        </p:nvCxnSpPr>
        <p:spPr>
          <a:xfrm flipV="1">
            <a:off x="6660232" y="3573016"/>
            <a:ext cx="1152128" cy="504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raz 47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6761190" y="2708919"/>
            <a:ext cx="278892" cy="278892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8244408" y="3933056"/>
            <a:ext cx="457200" cy="304800"/>
          </a:xfrm>
          <a:prstGeom prst="rect">
            <a:avLst/>
          </a:prstGeom>
          <a:noFill/>
          <a:ln/>
          <a:effectLst/>
        </p:spPr>
      </p:pic>
      <p:cxnSp>
        <p:nvCxnSpPr>
          <p:cNvPr id="51" name="Łącznik prosty ze strzałką 50"/>
          <p:cNvCxnSpPr/>
          <p:nvPr/>
        </p:nvCxnSpPr>
        <p:spPr>
          <a:xfrm flipV="1">
            <a:off x="6660232" y="3284984"/>
            <a:ext cx="1008112" cy="792088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Łuk 55"/>
          <p:cNvSpPr/>
          <p:nvPr/>
        </p:nvSpPr>
        <p:spPr>
          <a:xfrm>
            <a:off x="7452320" y="3212976"/>
            <a:ext cx="504056" cy="720080"/>
          </a:xfrm>
          <a:prstGeom prst="arc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Obraz 48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7987765" y="3212975"/>
            <a:ext cx="792031" cy="283912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7308304" y="3573016"/>
            <a:ext cx="101135" cy="162060"/>
          </a:xfrm>
          <a:prstGeom prst="rect">
            <a:avLst/>
          </a:prstGeom>
          <a:noFill/>
          <a:ln/>
          <a:effectLst/>
        </p:spPr>
      </p:pic>
      <p:pic>
        <p:nvPicPr>
          <p:cNvPr id="67" name="Obraz 66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/>
          <a:srcRect l="-71044" t="-71044" r="-71044" b="-71044"/>
          <a:stretch>
            <a:fillRect/>
          </a:stretch>
        </p:blipFill>
        <p:spPr bwMode="auto">
          <a:xfrm>
            <a:off x="5220072" y="2204864"/>
            <a:ext cx="498054" cy="4980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71" name="Obraz 70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899592" y="1412776"/>
            <a:ext cx="2634093" cy="389637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6" name="Grupa 45"/>
          <p:cNvGrpSpPr/>
          <p:nvPr/>
        </p:nvGrpSpPr>
        <p:grpSpPr bwMode="auto">
          <a:xfrm>
            <a:off x="575481" y="4221088"/>
            <a:ext cx="4801280" cy="1192337"/>
            <a:chOff x="539552" y="4221088"/>
            <a:chExt cx="4801280" cy="1192337"/>
          </a:xfrm>
        </p:grpSpPr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3995788" y="5013176"/>
              <a:ext cx="1345044" cy="4002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4" name="Prostokąt 73"/>
            <p:cNvSpPr/>
            <p:nvPr/>
          </p:nvSpPr>
          <p:spPr bwMode="auto">
            <a:xfrm>
              <a:off x="539552" y="4221088"/>
              <a:ext cx="47525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400" dirty="0" smtClean="0"/>
                <a:t>Total </a:t>
              </a:r>
              <a:r>
                <a:rPr lang="pl-PL" sz="2400" dirty="0" err="1" smtClean="0"/>
                <a:t>interrogation</a:t>
              </a:r>
              <a:r>
                <a:rPr lang="pl-PL" sz="2400" dirty="0" smtClean="0"/>
                <a:t> time </a:t>
              </a:r>
              <a:r>
                <a:rPr lang="pl-PL" sz="2400" dirty="0" err="1" smtClean="0"/>
                <a:t>required</a:t>
              </a:r>
              <a:endParaRPr lang="en-US" sz="2400" dirty="0"/>
            </a:p>
          </p:txBody>
        </p:sp>
      </p:grpSp>
      <p:pic>
        <p:nvPicPr>
          <p:cNvPr id="41" name="Obraz 40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/>
          <a:srcRect l="-29807" t="-47244" r="-29807" b="-47244"/>
          <a:stretch>
            <a:fillRect/>
          </a:stretch>
        </p:blipFill>
        <p:spPr bwMode="auto">
          <a:xfrm>
            <a:off x="4283968" y="2132856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43" name="Prostokąt 42"/>
          <p:cNvSpPr/>
          <p:nvPr/>
        </p:nvSpPr>
        <p:spPr>
          <a:xfrm>
            <a:off x="539552" y="566124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Interrogation</a:t>
            </a:r>
            <a:r>
              <a:rPr lang="pl-PL" sz="2400" dirty="0" smtClean="0"/>
              <a:t> time </a:t>
            </a:r>
            <a:r>
              <a:rPr lang="pl-PL" sz="2400" dirty="0" err="1" smtClean="0"/>
              <a:t>required</a:t>
            </a:r>
            <a:r>
              <a:rPr lang="pl-PL" sz="2400" dirty="0" smtClean="0"/>
              <a:t> </a:t>
            </a:r>
            <a:r>
              <a:rPr lang="pl-PL" sz="2400" dirty="0" err="1" smtClean="0"/>
              <a:t>reduced</a:t>
            </a:r>
            <a:r>
              <a:rPr lang="pl-PL" sz="2400" dirty="0" smtClean="0"/>
              <a:t> as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metrology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Grover and </a:t>
            </a:r>
            <a:r>
              <a:rPr lang="pl-PL" b="1" dirty="0" err="1" smtClean="0"/>
              <a:t>Metrology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 err="1" smtClean="0"/>
              <a:t>two</a:t>
            </a:r>
            <a:r>
              <a:rPr lang="pl-PL" sz="2700" b="1" dirty="0" smtClean="0"/>
              <a:t> </a:t>
            </a:r>
            <a:r>
              <a:rPr lang="pl-PL" sz="2700" b="1" dirty="0" err="1" smtClean="0"/>
              <a:t>sides</a:t>
            </a:r>
            <a:r>
              <a:rPr lang="pl-PL" sz="2700" b="1" dirty="0" smtClean="0"/>
              <a:t> of </a:t>
            </a:r>
            <a:r>
              <a:rPr lang="pl-PL" sz="2700" b="1" dirty="0" err="1" smtClean="0"/>
              <a:t>the</a:t>
            </a:r>
            <a:r>
              <a:rPr lang="pl-PL" sz="2700" b="1" dirty="0" smtClean="0"/>
              <a:t> same </a:t>
            </a:r>
            <a:r>
              <a:rPr lang="pl-PL" sz="2700" b="1" dirty="0" err="1" smtClean="0"/>
              <a:t>coin</a:t>
            </a:r>
            <a:r>
              <a:rPr lang="pl-PL" sz="2700" b="1" dirty="0" smtClean="0"/>
              <a:t>  </a:t>
            </a:r>
            <a:endParaRPr lang="en-US" sz="2700" b="1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6516216" y="256490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>
            <a:off x="6516216" y="378904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516216" y="198884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3105990" y="26009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105990" y="38251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3105990" y="20249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5076056" y="198884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2385910" y="20249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2673942" y="1736892"/>
            <a:ext cx="6480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Łącznik prosty 11"/>
          <p:cNvCxnSpPr/>
          <p:nvPr/>
        </p:nvCxnSpPr>
        <p:spPr>
          <a:xfrm>
            <a:off x="1377798" y="20249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042094" y="2961028"/>
            <a:ext cx="5040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898078" y="2456972"/>
            <a:ext cx="858572" cy="372619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498478" y="2672996"/>
            <a:ext cx="774082" cy="344035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>
            <a:off x="5868144" y="198884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61774" y="1592876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az 3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15558" y="2817011"/>
            <a:ext cx="400380" cy="314462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832910" y="2672996"/>
            <a:ext cx="269142" cy="299645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22" name="Łącznik prosty 21"/>
          <p:cNvCxnSpPr/>
          <p:nvPr/>
        </p:nvCxnSpPr>
        <p:spPr>
          <a:xfrm>
            <a:off x="1521814" y="2600988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1593822" y="3825124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156176" y="1700808"/>
            <a:ext cx="6480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Łącznik prosty 24"/>
          <p:cNvCxnSpPr/>
          <p:nvPr/>
        </p:nvCxnSpPr>
        <p:spPr>
          <a:xfrm>
            <a:off x="5076056" y="2564904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5076056" y="3789040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2025870" y="2961028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580112" y="2924944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327322" y="2636912"/>
            <a:ext cx="388802" cy="299216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1556792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rcRect l="-29807" t="-47244" r="-29807" b="-47244"/>
          <a:stretch>
            <a:fillRect/>
          </a:stretch>
        </p:blipFill>
        <p:spPr bwMode="auto">
          <a:xfrm>
            <a:off x="1658934" y="1693530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rcRect l="-29807" t="-47244" r="-29807" b="-47244"/>
          <a:stretch>
            <a:fillRect/>
          </a:stretch>
        </p:blipFill>
        <p:spPr bwMode="auto">
          <a:xfrm>
            <a:off x="5194222" y="1664884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36" name="Grupa 35"/>
          <p:cNvGrpSpPr/>
          <p:nvPr/>
        </p:nvGrpSpPr>
        <p:grpSpPr>
          <a:xfrm>
            <a:off x="2123728" y="4365104"/>
            <a:ext cx="4050096" cy="399479"/>
            <a:chOff x="2123728" y="4365104"/>
            <a:chExt cx="4050096" cy="399479"/>
          </a:xfrm>
        </p:grpSpPr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2123728" y="4365104"/>
              <a:ext cx="1743651" cy="399479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4716016" y="4365104"/>
              <a:ext cx="1457808" cy="313857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</p:grpSp>
      <p:pic>
        <p:nvPicPr>
          <p:cNvPr id="51" name="Obraz 50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103579" y="5604205"/>
            <a:ext cx="4545848" cy="313920"/>
          </a:xfrm>
          <a:prstGeom prst="rect">
            <a:avLst/>
          </a:prstGeom>
          <a:solidFill>
            <a:schemeClr val="bg1"/>
          </a:solidFill>
          <a:ln/>
          <a:effectLst/>
        </p:spPr>
      </p:pic>
      <p:sp>
        <p:nvSpPr>
          <p:cNvPr id="50" name="Prostokąt 49"/>
          <p:cNvSpPr/>
          <p:nvPr/>
        </p:nvSpPr>
        <p:spPr>
          <a:xfrm>
            <a:off x="395536" y="4869160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Under </a:t>
            </a:r>
            <a:r>
              <a:rPr lang="pl-PL" sz="2400" dirty="0" err="1" smtClean="0"/>
              <a:t>total</a:t>
            </a:r>
            <a:r>
              <a:rPr lang="pl-PL" sz="2400" dirty="0" smtClean="0"/>
              <a:t> </a:t>
            </a:r>
            <a:r>
              <a:rPr lang="pl-PL" sz="2400" dirty="0" err="1" smtClean="0"/>
              <a:t>interrogation</a:t>
            </a:r>
            <a:r>
              <a:rPr lang="pl-PL" sz="2400" dirty="0" smtClean="0"/>
              <a:t> time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i="1" dirty="0" smtClean="0"/>
              <a:t> </a:t>
            </a:r>
            <a:r>
              <a:rPr lang="pl-PL" sz="2400" dirty="0" err="1" smtClean="0"/>
              <a:t>fixed</a:t>
            </a:r>
            <a:r>
              <a:rPr lang="pl-PL" sz="2400" i="1" dirty="0" smtClean="0"/>
              <a:t> </a:t>
            </a:r>
            <a:r>
              <a:rPr lang="pl-PL" sz="2400" dirty="0" smtClean="0"/>
              <a:t> </a:t>
            </a:r>
            <a:endParaRPr lang="en-US" sz="2400" dirty="0"/>
          </a:p>
        </p:txBody>
      </p:sp>
      <p:pic>
        <p:nvPicPr>
          <p:cNvPr id="55" name="Obraz 5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2123728" y="6093296"/>
            <a:ext cx="4002079" cy="313921"/>
          </a:xfrm>
          <a:prstGeom prst="rect">
            <a:avLst/>
          </a:prstGeom>
          <a:solidFill>
            <a:schemeClr val="bg1"/>
          </a:solidFill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9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9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estimate $\omega$ knowing $H^{\bar{x}}$ (Metrology)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9"/>
  <p:tag name="PICTUREFILESIZE" val="694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dentify $H^{\bar{x}}$ knowing $\omega$ (Grover)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0"/>
  <p:tag name="PICTUREFILESIZE" val="61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 = e^{i \omega \tau H^{\bar{x}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60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H^{\bar{x}} = \ket{\bar{x}}\bra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192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_{\omega=0,T}},\ket{\Psi^x_{\omega,T}}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39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_{\omega^\prime}},\ket{\psi_{\omega^\prime+d\omega}})=&#10;\frac{1}{2}\sqrt{F_\omega(\ket{\psi_{\omega^\prime}})} d\omeg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2"/>
  <p:tag name="PICTUREFILESIZE" val="87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{\omega=0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8"/>
  <p:tag name="PICTUREFILESIZE" val="14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x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2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_{\omega=0,T}},\ket{\Psi^x_{\omega,T}})&#10;\leq \frac{1}{2} \int_0^\omega \sqrt{F^x_{\omega}&#10;(\ket{\psi^x_{\omega^\prime,T}})} d\omega^\prime \leq \frac{1}{2} 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1"/>
  <p:tag name="PICTUREFILESIZE" val="123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frac{1}{2}\sqrt{F_\omega(\rho_{\omega^\prime})} d\omeg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x_{\omega^\prime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4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x_{\omega^\prime+d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198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},\ket{\phi})=&#10;\arccos \braket{\psi}{\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9"/>
  <p:tag name="PICTUREFILESIZE" val="563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{\omega=0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8"/>
  <p:tag name="PICTUREFILESIZE" val="14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x_1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5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x_2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59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x_M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6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\leq M \frac{1}{2}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24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 \geq \frac{M}{2}\frac{\pi}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"/>
  <p:tag name="PICTUREFILESIZE" val="16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T \geq \frac{\pi}{2\omega}\sqrt{M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26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\leq \sqrt{M} \frac{1}{2}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0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frac{M \pi}{4} \le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32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_{\omega=0,T}},\ket{\Psi^x_{\omega,T}})&#10;\leq \frac{1}{2} \int_0^\omega \sqrt{F^x_{\omega}&#10;(\ket{\psi^x_{\omega^\prime,T}})} d\omega^\prime \leq \frac{1}{2} 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1"/>
  <p:tag name="PICTUREFILESIZE" val="123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= \sum_{x} D(\ket{\Psi^{x}_{\omega,T}},\ket{\Psi_{\omega=0,T}}) 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6"/>
  <p:tag name="PICTUREFILESIZE" val="582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^{x_i}_{\omega,T}},\ket{\Psi^{x_j}_{\omega,T}})=\arccos(0) =\frac{\pi}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0"/>
  <p:tag name="PICTUREFILESIZE" val="736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frac{\pi}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tau,\omega} = \Lambda_\tau \circ U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2"/>
  <p:tag name="PICTUREFILESIZE" val="27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omega+d\omega,\tau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4"/>
  <p:tag name="PICTUREFILESIZE" val="146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omega-d\omega,\tau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4"/>
  <p:tag name="PICTUREFILESIZE" val="14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omega,\tau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91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\omega(\rho_{T,\omega})  \leq \frac{T}{2\gamma}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5"/>
  <p:tag name="PICTUREFILESIZE" val="52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\gamma t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7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mega \tau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6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T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0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0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0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[\Lambda_{\omega}(\rho)] =&#10;F[\mathcal{L}(\rho \otimes \sigma_\omega)] &#10;\leq F(\sigma_\omega)=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9"/>
  <p:tag name="PICTUREFILESIZE" val="717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= \sum_{s=\pm}\frac{1}{p_s(\omega)} &#10;\left(\frac{d p_s(\omega)}{d\omega}\right)^2 = \frac{1}{\epsilon_+\epsilon_-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3"/>
  <p:tag name="PICTUREFILESIZE" val="91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= \frac{e^{-2\gamma\tau}}{1- e^{-2 \gamma \tau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3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\pm = &#10;\Lambda_{\omega_0} \pm &#10;\left.\frac{d \Lambda_{\omega}}{d \omega}\right|_{\omega=\omega_0} \epsilon_\pm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703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omega,\tau}=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98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\gamma t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79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mega \tau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60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omega_0+d\omega,\tau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8"/>
  <p:tag name="PICTUREFILESIZE" val="158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omega_0-d\omega,\tau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8"/>
  <p:tag name="PICTUREFILESIZE" val="157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omega_0,\tau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2"/>
  <p:tag name="PICTUREFILESIZE" val="105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omega} = p_+(\omega) \Lambda_+ + p_-(\omega) \Lambda_- + O(d\omega^2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1"/>
  <p:tag name="PICTUREFILESIZE" val="697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{\pm}(\omega) = \frac{\epsilon_{\mp} \pm (\omega-\omega_0)}{\epsilon_++\epsilon_-}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350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omeg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69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omega= p_+(\omega)\ket{+}\bra{+} + p_-(\omega) \ket{-}\bra{-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6"/>
  <p:tag name="PICTUREFILESIZE" val="507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omeg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\left[\rho_{T,\omega} \right] \leq &#10;F\left[\sigma_{\omega,\tau}^{\otimes N}\right] = \frac{T}{\tau} &#10;\frac{e^{-2\gamma \tau}}{1- e^{-2\gamma\tau}} \overset{\tau \rightarrow 0}{\leq} \frac{T}{2\gamma}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2"/>
  <p:tag name="PICTUREFILESIZE" val="80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_1,\dots,i_N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242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\left[\rho_{T,\omega} \right] =  \frac{T}{2\gamma e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1"/>
  <p:tag name="PICTUREFILESIZE" val="232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1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T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0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tau,\omega}^{\otimes 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59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\tilde{L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60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1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T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tau,\omega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"/>
  <p:tag name="PICTUREFILESIZE" val="80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tau,\omega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"/>
  <p:tag name="PICTUREFILESIZE" val="80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T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 = 4 (\braket{\psi^\prime_\varphi}{\psi^\prime_\varphi} - &#10;|\braket{\psi_\varphi}{\psi^\prime_\varphi}|^2)&#10;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5"/>
  <p:tag name="PICTUREFILESIZE" val="641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0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 = 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^{\bar{x}}_{\omega,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1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 = 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26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{\rho_{\omega=0,T}},{\rho^x_{\omega,T}})&#10;\leq \frac{1}{2} \int_0^\omega \sqrt{F^x_{\omega}&#10;({\rho^x_{\omega^\prime,T}})} d\omega^\prime \leq \frac{1}{2} \omega \sqrt{\frac{T}{2\gamma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8"/>
  <p:tag name="PICTUREFILESIZE" val="119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= \sum_{x} D({\rho_{\omega=0,T}},{\rho^{x}_{\omega,T}}) 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92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T \geq  \frac{\pi^2 \gamma}{2\omega} M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8"/>
  <p:tag name="PICTUREFILESIZE" val="25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\gamma t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79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 = e^{i \omega \tau H^{\bar{x}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60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H^{\bar{x}} = \ket{\bar{x}}\bra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192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\bar{x}}_{\omega,\tau} = \Lambda_\tau \circ 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324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\leq \sqrt{M} \frac{1}{2}\omega \sqrt{\frac{T}{2\gamma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427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frac{M \pi}{4} \le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32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 = 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2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3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\sqrt{F(\ket{\Psi_\varphi})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44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^{(N)} = 4 (\braket{\Psi^{\prime}_\varphi}{\Psi^{\prime}_\varphi} - &#10;|\braket{\Psi^{}_\varphi}{\Psi^{\prime}_\varphi}|^2)&#10;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4"/>
  <p:tag name="PICTUREFILESIZE" val="66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21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}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^{(N)} = N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8"/>
  <p:tag name="PICTUREFILESIZE" val="34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frac{1}{\sqrt{2}}(\ket{0}^{\otimes N}+\ket{1}^{\otimes N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1"/>
  <p:tag name="PICTUREFILESIZE" val="52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\sqrt{N F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30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 = N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5"/>
  <p:tag name="PICTUREFILESIZE" val="26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21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 = N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5"/>
  <p:tag name="PICTUREFILESIZE" val="25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^\prime_\varphi}= \frac{d}{d \varphi} \ket{\psi_\varphi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4"/>
  <p:tag name="PICTUREFILESIZE" val="40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tau,\ket{\Psi}}F_\omega = \tau^2\left(\frac{T}{\tau}\right)^2 = T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1"/>
  <p:tag name="PICTUREFILESIZE" val="618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tau,\omega} = e^{i \frac{\sigma_z}{2} \omega 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248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{T,\omega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16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 = 1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195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7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7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 \ket{x} = (-1)^{\delta_{\bar{x},x}} \ket{x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36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 \in \{1,2,\dots, M\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27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frac{1}{\sqrt{M}}\sum_{x=1}^M \ket{x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52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V = 2 \ket{\psi}\bra{\psi} -\openone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267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0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frac{1}{\sqrt{2}}(\ket{0}+\ket{1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33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0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\bar x}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4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bar{x}^\perp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7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heta \approx \frac{1}{\sqrt{M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5"/>
  <p:tag name="PICTUREFILESIZE" val="186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heta 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 \propto \sqrt{M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2"/>
  <p:tag name="PICTUREFILESIZE" val="214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 \in \{1,2,\dots, M\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27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\sqrt{N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2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frac{1}{\sqrt{M}}\sum_{x=1}^M \ket{x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52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9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 = 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\bar{x}}_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2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V = 2 \ket{\psi}\bra{\psi} -\openone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26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bar{x}^\perp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7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heta \approx \frac{\omega \tau}{\pi\sqrt{M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230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heta 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tau,\omega} \ket{x} = e^{i \omega \tau \delta_{\bar{x},x}} \ket{x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40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9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T \propto \sqrt{M} \frac{\pi}{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44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 = 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\bar{x}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2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16329</TotalTime>
  <Words>540</Words>
  <Application>Microsoft Office PowerPoint</Application>
  <PresentationFormat>Pokaz na ekranie (4:3)</PresentationFormat>
  <Paragraphs>79</Paragraphs>
  <Slides>17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Long, long time ago… </vt:lpstr>
      <vt:lpstr>Entanglement-enhanced metrology</vt:lpstr>
      <vt:lpstr>Entanglement-enhanced metrology</vt:lpstr>
      <vt:lpstr>Coherence will also do…</vt:lpstr>
      <vt:lpstr>Frequency vs phase estimation</vt:lpstr>
      <vt:lpstr>Just as in the Grover algorithm</vt:lpstr>
      <vt:lpstr>Continuous version of the Grover algorithm</vt:lpstr>
      <vt:lpstr>Grover and Metrology two sides of the same coin  </vt:lpstr>
      <vt:lpstr>Limit on how fast probe states can become distinguishable?</vt:lpstr>
      <vt:lpstr>What Grover needs…</vt:lpstr>
      <vt:lpstr>Impact of decoherence</vt:lpstr>
      <vt:lpstr>Frequency estimation under dephasing noise</vt:lpstr>
      <vt:lpstr>Proof of the bound</vt:lpstr>
      <vt:lpstr>Proof of the bound</vt:lpstr>
      <vt:lpstr>Grover with imperfect oracles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Rafal</cp:lastModifiedBy>
  <cp:revision>439</cp:revision>
  <dcterms:created xsi:type="dcterms:W3CDTF">2011-12-06T11:47:15Z</dcterms:created>
  <dcterms:modified xsi:type="dcterms:W3CDTF">2015-04-25T06:14:47Z</dcterms:modified>
</cp:coreProperties>
</file>